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3800" cy="5670550"/>
  <p:notesSz cx="10083800" cy="56705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4" autoAdjust="0"/>
  </p:normalViewPr>
  <p:slideViewPr>
    <p:cSldViewPr>
      <p:cViewPr varScale="1">
        <p:scale>
          <a:sx n="132" d="100"/>
          <a:sy n="132" d="100"/>
        </p:scale>
        <p:origin x="-59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1757870"/>
            <a:ext cx="8571230" cy="1190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3175508"/>
            <a:ext cx="7058660" cy="14176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304226"/>
            <a:ext cx="4386453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304226"/>
            <a:ext cx="4386453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00224" y="191071"/>
            <a:ext cx="5683351" cy="4797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4190" y="1304226"/>
            <a:ext cx="9075420" cy="37425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5273611"/>
            <a:ext cx="3226816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5273611"/>
            <a:ext cx="2319274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11/16/2025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5273611"/>
            <a:ext cx="2319274" cy="2835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spacepro.ac-normandie.fr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spacepro.ac-normandie.fr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arena.ac-normandie.fr/imagin/enseignant" TargetMode="External"/><Relationship Id="rId3" Type="http://schemas.openxmlformats.org/officeDocument/2006/relationships/hyperlink" Target="https://arena.ac-normandie.fr/annunor/?t=2&amp;c=RECTORAT|DPE" TargetMode="External"/><Relationship Id="rId7" Type="http://schemas.openxmlformats.org/officeDocument/2006/relationships/hyperlink" Target="https://espacepro.ac-normandie.fr/version-francaise/gestion-des-personnels/enseignants" TargetMode="External"/><Relationship Id="rId12" Type="http://schemas.openxmlformats.org/officeDocument/2006/relationships/hyperlink" Target="https://espacepro.ac-normandie.fr/version-francaise/conditions-de-travail/sante-et-securite-au-travail" TargetMode="External"/><Relationship Id="rId2" Type="http://schemas.openxmlformats.org/officeDocument/2006/relationships/hyperlink" Target="https://arena.ac-normandie.fr/annuno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ena.ac-normandie.fr/mdp/redirectionhub/redirect.jsp?applicationname=chorusdt" TargetMode="External"/><Relationship Id="rId11" Type="http://schemas.openxmlformats.org/officeDocument/2006/relationships/hyperlink" Target="https://arena.ac-normandie.fr/sante_securite/" TargetMode="External"/><Relationship Id="rId5" Type="http://schemas.openxmlformats.org/officeDocument/2006/relationships/hyperlink" Target="https://sumitgot.phm.education.gouv.fr/" TargetMode="External"/><Relationship Id="rId10" Type="http://schemas.openxmlformats.org/officeDocument/2006/relationships/hyperlink" Target="https://arena.ac-normandie.fr/mina/" TargetMode="External"/><Relationship Id="rId4" Type="http://schemas.openxmlformats.org/officeDocument/2006/relationships/hyperlink" Target="https://arena.ac-normandie.fr/arena/" TargetMode="External"/><Relationship Id="rId9" Type="http://schemas.openxmlformats.org/officeDocument/2006/relationships/hyperlink" Target="https://arena.ac-normandie.fr/iprof/servletiprof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9500" y="1560512"/>
            <a:ext cx="7696200" cy="2849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Arial"/>
                <a:cs typeface="Arial"/>
              </a:rPr>
              <a:t>TUTORIEL</a:t>
            </a:r>
            <a:endParaRPr sz="2800" dirty="0">
              <a:latin typeface="Arial"/>
              <a:cs typeface="Arial"/>
            </a:endParaRPr>
          </a:p>
          <a:p>
            <a:pPr marL="12065" marR="5080" algn="ctr">
              <a:lnSpc>
                <a:spcPct val="185800"/>
              </a:lnSpc>
            </a:pPr>
            <a:r>
              <a:rPr sz="2800" dirty="0">
                <a:latin typeface="Arial"/>
                <a:cs typeface="Arial"/>
              </a:rPr>
              <a:t>NOUVEAU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60" dirty="0">
                <a:latin typeface="Arial"/>
                <a:cs typeface="Arial"/>
              </a:rPr>
              <a:t>PORTAIL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10" dirty="0" smtClean="0">
                <a:latin typeface="Arial"/>
                <a:cs typeface="Arial"/>
              </a:rPr>
              <a:t>ACAD</a:t>
            </a:r>
            <a:r>
              <a:rPr lang="fr-FR" sz="2800" spc="-10" dirty="0" smtClean="0">
                <a:latin typeface="Arial"/>
                <a:cs typeface="Arial"/>
              </a:rPr>
              <a:t>É</a:t>
            </a:r>
            <a:r>
              <a:rPr sz="2800" spc="-10" dirty="0" smtClean="0">
                <a:latin typeface="Arial"/>
                <a:cs typeface="Arial"/>
              </a:rPr>
              <a:t>MIQUE</a:t>
            </a:r>
            <a:r>
              <a:rPr lang="fr-FR" sz="2800" spc="-10" dirty="0" smtClean="0">
                <a:latin typeface="Arial"/>
                <a:cs typeface="Arial"/>
              </a:rPr>
              <a:t> UNIFIÉ</a:t>
            </a:r>
          </a:p>
          <a:p>
            <a:pPr marL="12065" marR="5080" algn="ctr">
              <a:lnSpc>
                <a:spcPct val="185800"/>
              </a:lnSpc>
            </a:pPr>
            <a:r>
              <a:rPr sz="2800" b="1" spc="-40" dirty="0" smtClean="0">
                <a:latin typeface="Arial"/>
                <a:cs typeface="Arial"/>
              </a:rPr>
              <a:t>L’ESPACE</a:t>
            </a:r>
            <a:r>
              <a:rPr sz="2800" b="1" spc="-150" dirty="0" smtClean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PRO</a:t>
            </a:r>
            <a:endParaRPr sz="2800" b="1" dirty="0">
              <a:latin typeface="Arial"/>
              <a:cs typeface="Arial"/>
            </a:endParaRPr>
          </a:p>
          <a:p>
            <a:pPr marL="192405" algn="ctr">
              <a:lnSpc>
                <a:spcPct val="100000"/>
              </a:lnSpc>
              <a:spcBef>
                <a:spcPts val="2880"/>
              </a:spcBef>
            </a:pPr>
            <a:r>
              <a:rPr sz="2800" spc="-20" dirty="0">
                <a:latin typeface="Arial"/>
                <a:cs typeface="Arial"/>
                <a:hlinkClick r:id="rId2"/>
              </a:rPr>
              <a:t>https://espacepro.ac-</a:t>
            </a:r>
            <a:r>
              <a:rPr sz="2800" spc="-10" dirty="0">
                <a:latin typeface="Arial"/>
                <a:cs typeface="Arial"/>
                <a:hlinkClick r:id="rId2"/>
              </a:rPr>
              <a:t>normandie.fr</a:t>
            </a:r>
            <a:r>
              <a:rPr sz="2800" spc="-10" dirty="0" smtClean="0">
                <a:latin typeface="Arial"/>
                <a:cs typeface="Arial"/>
                <a:hlinkClick r:id="rId2"/>
              </a:rPr>
              <a:t>/</a:t>
            </a:r>
            <a:endParaRPr lang="fr-FR" sz="2800" spc="-10" dirty="0" smtClean="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57129" y="182701"/>
            <a:ext cx="2666384" cy="127371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300" y="244475"/>
            <a:ext cx="274714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100" y="596397"/>
            <a:ext cx="8915400" cy="4098558"/>
          </a:xfrm>
          <a:prstGeom prst="rect">
            <a:avLst/>
          </a:prstGeom>
        </p:spPr>
        <p:txBody>
          <a:bodyPr vert="horz" wrap="square" lIns="0" tIns="35560" rIns="0" bIns="0" rtlCol="0" anchor="ctr">
            <a:spAutoFit/>
          </a:bodyPr>
          <a:lstStyle/>
          <a:p>
            <a:pPr marL="12700" marR="453390" algn="just"/>
            <a:r>
              <a:rPr lang="fr-FR" sz="2400" spc="-10" dirty="0" smtClean="0">
                <a:latin typeface="Arial"/>
                <a:cs typeface="Arial"/>
              </a:rPr>
              <a:t>L’académie de Normandie</a:t>
            </a:r>
            <a:r>
              <a:rPr sz="2400" spc="-50" dirty="0" smtClean="0">
                <a:latin typeface="Arial"/>
                <a:cs typeface="Arial"/>
              </a:rPr>
              <a:t> </a:t>
            </a:r>
            <a:r>
              <a:rPr sz="2400" dirty="0" smtClean="0">
                <a:latin typeface="Arial"/>
                <a:cs typeface="Arial"/>
              </a:rPr>
              <a:t>a</a:t>
            </a:r>
            <a:r>
              <a:rPr sz="2400" spc="-30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mis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ligne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portail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unique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pour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 err="1" smtClean="0">
                <a:latin typeface="Arial"/>
                <a:cs typeface="Arial"/>
              </a:rPr>
              <a:t>l’ensemble</a:t>
            </a:r>
            <a:r>
              <a:rPr lang="fr-FR" sz="2400" dirty="0" smtClean="0">
                <a:latin typeface="Arial"/>
                <a:cs typeface="Arial"/>
              </a:rPr>
              <a:t> </a:t>
            </a:r>
            <a:r>
              <a:rPr sz="2400" dirty="0" smtClean="0">
                <a:latin typeface="Arial"/>
                <a:cs typeface="Arial"/>
              </a:rPr>
              <a:t>de</a:t>
            </a:r>
            <a:r>
              <a:rPr lang="fr-FR" sz="2400" dirty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ses agents</a:t>
            </a:r>
            <a:endParaRPr lang="fr-FR" sz="2400" spc="-10" dirty="0" smtClean="0">
              <a:latin typeface="Arial"/>
              <a:cs typeface="Arial"/>
            </a:endParaRPr>
          </a:p>
          <a:p>
            <a:pPr marL="12700" marR="453390" algn="just"/>
            <a:endParaRPr sz="2400" dirty="0">
              <a:latin typeface="Arial"/>
              <a:cs typeface="Arial"/>
            </a:endParaRPr>
          </a:p>
          <a:p>
            <a:pPr marL="12700" marR="307975" algn="just"/>
            <a:r>
              <a:rPr sz="2400" dirty="0">
                <a:latin typeface="Arial"/>
                <a:cs typeface="Arial"/>
              </a:rPr>
              <a:t>Le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 smtClean="0">
                <a:latin typeface="Arial"/>
                <a:cs typeface="Arial"/>
              </a:rPr>
              <a:t>SNES-</a:t>
            </a:r>
            <a:r>
              <a:rPr sz="2400" dirty="0" smtClean="0">
                <a:latin typeface="Arial"/>
                <a:cs typeface="Arial"/>
              </a:rPr>
              <a:t>FSU</a:t>
            </a:r>
            <a:r>
              <a:rPr lang="fr-FR" sz="2400" spc="-30" dirty="0" smtClean="0">
                <a:latin typeface="Arial"/>
                <a:cs typeface="Arial"/>
              </a:rPr>
              <a:t> vous </a:t>
            </a:r>
            <a:r>
              <a:rPr lang="fr-FR" sz="2400" dirty="0" smtClean="0">
                <a:latin typeface="Arial"/>
                <a:cs typeface="Arial"/>
              </a:rPr>
              <a:t>accompagne dans</a:t>
            </a:r>
            <a:r>
              <a:rPr sz="2400" spc="-25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changement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afin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vous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retrouviez </a:t>
            </a:r>
            <a:r>
              <a:rPr sz="2400" dirty="0">
                <a:latin typeface="Arial"/>
                <a:cs typeface="Arial"/>
              </a:rPr>
              <a:t>rapidement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services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utiles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à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lang="fr-FR" sz="2400" smtClean="0">
                <a:latin typeface="Arial"/>
                <a:cs typeface="Arial"/>
              </a:rPr>
              <a:t>vos démarches</a:t>
            </a:r>
            <a:endParaRPr lang="fr-FR" sz="2400" spc="-10" dirty="0">
              <a:latin typeface="Arial"/>
              <a:cs typeface="Arial"/>
            </a:endParaRPr>
          </a:p>
          <a:p>
            <a:pPr marL="12700" marR="307975" algn="just"/>
            <a:endParaRPr sz="2400" dirty="0">
              <a:latin typeface="Arial"/>
              <a:cs typeface="Arial"/>
            </a:endParaRPr>
          </a:p>
          <a:p>
            <a:pPr marL="12700" algn="ctr"/>
            <a:r>
              <a:rPr sz="2400" dirty="0">
                <a:latin typeface="Arial"/>
                <a:cs typeface="Arial"/>
              </a:rPr>
              <a:t>Pour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s’y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connecter,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l’adresse est </a:t>
            </a:r>
            <a:r>
              <a:rPr sz="2400" spc="-50" dirty="0" smtClean="0">
                <a:latin typeface="Arial"/>
                <a:cs typeface="Arial"/>
              </a:rPr>
              <a:t>:</a:t>
            </a:r>
            <a:endParaRPr lang="fr-FR" sz="2400" spc="-50" dirty="0" smtClean="0">
              <a:latin typeface="Arial"/>
              <a:cs typeface="Arial"/>
            </a:endParaRPr>
          </a:p>
          <a:p>
            <a:pPr marL="12700" algn="ctr"/>
            <a:r>
              <a:rPr sz="2400" spc="-10" dirty="0" smtClean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https</a:t>
            </a:r>
            <a:r>
              <a:rPr sz="2400" spc="-10" dirty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://espacepro.ac-normandie.fr</a:t>
            </a:r>
            <a:r>
              <a:rPr sz="2400" spc="-10" dirty="0" smtClean="0">
                <a:solidFill>
                  <a:srgbClr val="000080"/>
                </a:solidFill>
                <a:latin typeface="Arial"/>
                <a:cs typeface="Arial"/>
                <a:hlinkClick r:id="rId2"/>
              </a:rPr>
              <a:t>/</a:t>
            </a:r>
            <a:endParaRPr lang="fr-FR" sz="2400" spc="-10" dirty="0" smtClean="0">
              <a:solidFill>
                <a:srgbClr val="000080"/>
              </a:solidFill>
              <a:latin typeface="Arial"/>
              <a:cs typeface="Arial"/>
            </a:endParaRPr>
          </a:p>
          <a:p>
            <a:pPr marL="12700" algn="ctr"/>
            <a:endParaRPr sz="2400" dirty="0">
              <a:latin typeface="Arial"/>
              <a:cs typeface="Arial"/>
            </a:endParaRPr>
          </a:p>
          <a:p>
            <a:pPr marL="12700" marR="5080" algn="just"/>
            <a:r>
              <a:rPr lang="fr-FR" sz="2400" dirty="0" smtClean="0">
                <a:latin typeface="Arial"/>
                <a:cs typeface="Arial"/>
              </a:rPr>
              <a:t>Vous</a:t>
            </a:r>
            <a:r>
              <a:rPr sz="2400" spc="-50" dirty="0" smtClean="0">
                <a:latin typeface="Arial"/>
                <a:cs typeface="Arial"/>
              </a:rPr>
              <a:t> </a:t>
            </a:r>
            <a:r>
              <a:rPr lang="fr-FR" sz="2400" dirty="0" smtClean="0">
                <a:latin typeface="Arial"/>
                <a:cs typeface="Arial"/>
              </a:rPr>
              <a:t>saisissez ensuite</a:t>
            </a:r>
            <a:r>
              <a:rPr sz="2400" spc="-55" dirty="0" smtClean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votre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identifiant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messagerie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académique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votre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mot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de </a:t>
            </a:r>
            <a:r>
              <a:rPr sz="2400" spc="-10" dirty="0">
                <a:latin typeface="Arial"/>
                <a:cs typeface="Arial"/>
              </a:rPr>
              <a:t>passe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004" y="360006"/>
            <a:ext cx="9000490" cy="346710"/>
          </a:xfrm>
          <a:custGeom>
            <a:avLst/>
            <a:gdLst/>
            <a:ahLst/>
            <a:cxnLst/>
            <a:rect l="l" t="t" r="r" b="b"/>
            <a:pathLst>
              <a:path w="9000490" h="346709">
                <a:moveTo>
                  <a:pt x="8999994" y="0"/>
                </a:moveTo>
                <a:lnTo>
                  <a:pt x="0" y="0"/>
                </a:lnTo>
                <a:lnTo>
                  <a:pt x="0" y="346329"/>
                </a:lnTo>
                <a:lnTo>
                  <a:pt x="4499991" y="346329"/>
                </a:lnTo>
                <a:lnTo>
                  <a:pt x="8999994" y="346329"/>
                </a:lnTo>
                <a:lnTo>
                  <a:pt x="8999994" y="0"/>
                </a:lnTo>
                <a:close/>
              </a:path>
            </a:pathLst>
          </a:custGeom>
          <a:solidFill>
            <a:srgbClr val="48D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2696" rIns="0" bIns="0" rtlCol="0">
            <a:spAutoFit/>
          </a:bodyPr>
          <a:lstStyle/>
          <a:p>
            <a:pPr marL="629920">
              <a:lnSpc>
                <a:spcPct val="100000"/>
              </a:lnSpc>
              <a:spcBef>
                <a:spcPts val="100"/>
              </a:spcBef>
            </a:pPr>
            <a:r>
              <a:rPr dirty="0"/>
              <a:t>La</a:t>
            </a:r>
            <a:r>
              <a:rPr spc="-50" dirty="0"/>
              <a:t> </a:t>
            </a:r>
            <a:r>
              <a:rPr dirty="0"/>
              <a:t>page</a:t>
            </a:r>
            <a:r>
              <a:rPr spc="-45" dirty="0"/>
              <a:t> </a:t>
            </a:r>
            <a:r>
              <a:rPr dirty="0"/>
              <a:t>principale</a:t>
            </a:r>
            <a:r>
              <a:rPr spc="-45" dirty="0"/>
              <a:t> </a:t>
            </a:r>
            <a:r>
              <a:rPr dirty="0"/>
              <a:t>d’accueil</a:t>
            </a:r>
            <a:r>
              <a:rPr spc="-45" dirty="0"/>
              <a:t> </a:t>
            </a:r>
            <a:r>
              <a:rPr dirty="0"/>
              <a:t>de</a:t>
            </a:r>
            <a:r>
              <a:rPr spc="-45" dirty="0"/>
              <a:t> </a:t>
            </a:r>
            <a:r>
              <a:rPr dirty="0"/>
              <a:t>l’espace</a:t>
            </a:r>
            <a:r>
              <a:rPr spc="-45" dirty="0"/>
              <a:t> </a:t>
            </a:r>
            <a:r>
              <a:rPr spc="-25" dirty="0"/>
              <a:t>pro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86800" y="1216266"/>
            <a:ext cx="9650095" cy="944244"/>
            <a:chOff x="286800" y="1216266"/>
            <a:chExt cx="9650095" cy="944244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6800" y="1216266"/>
              <a:ext cx="9649611" cy="58446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619999" y="1800009"/>
              <a:ext cx="180975" cy="360680"/>
            </a:xfrm>
            <a:custGeom>
              <a:avLst/>
              <a:gdLst/>
              <a:ahLst/>
              <a:cxnLst/>
              <a:rect l="l" t="t" r="r" b="b"/>
              <a:pathLst>
                <a:path w="180975" h="360680">
                  <a:moveTo>
                    <a:pt x="90004" y="0"/>
                  </a:moveTo>
                  <a:lnTo>
                    <a:pt x="0" y="90004"/>
                  </a:lnTo>
                  <a:lnTo>
                    <a:pt x="44996" y="90004"/>
                  </a:lnTo>
                  <a:lnTo>
                    <a:pt x="44996" y="360362"/>
                  </a:lnTo>
                  <a:lnTo>
                    <a:pt x="135000" y="360362"/>
                  </a:lnTo>
                  <a:lnTo>
                    <a:pt x="135000" y="90004"/>
                  </a:lnTo>
                  <a:lnTo>
                    <a:pt x="180365" y="90004"/>
                  </a:lnTo>
                  <a:lnTo>
                    <a:pt x="90004" y="0"/>
                  </a:lnTo>
                  <a:close/>
                </a:path>
              </a:pathLst>
            </a:custGeom>
            <a:solidFill>
              <a:srgbClr val="729E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619999" y="1800009"/>
              <a:ext cx="180975" cy="360680"/>
            </a:xfrm>
            <a:custGeom>
              <a:avLst/>
              <a:gdLst/>
              <a:ahLst/>
              <a:cxnLst/>
              <a:rect l="l" t="t" r="r" b="b"/>
              <a:pathLst>
                <a:path w="180975" h="360680">
                  <a:moveTo>
                    <a:pt x="44996" y="360362"/>
                  </a:moveTo>
                  <a:lnTo>
                    <a:pt x="44996" y="90004"/>
                  </a:lnTo>
                  <a:lnTo>
                    <a:pt x="0" y="90004"/>
                  </a:lnTo>
                  <a:lnTo>
                    <a:pt x="90004" y="0"/>
                  </a:lnTo>
                  <a:lnTo>
                    <a:pt x="180365" y="90004"/>
                  </a:lnTo>
                  <a:lnTo>
                    <a:pt x="135000" y="90004"/>
                  </a:lnTo>
                  <a:lnTo>
                    <a:pt x="135000" y="360362"/>
                  </a:lnTo>
                  <a:lnTo>
                    <a:pt x="44996" y="360362"/>
                  </a:lnTo>
                  <a:close/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37295" y="1811070"/>
            <a:ext cx="1966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Menu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contextuel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</a:t>
            </a:r>
            <a:endParaRPr sz="1800">
              <a:latin typeface="Wingdings"/>
              <a:cs typeface="Wingdings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0" y="2339657"/>
            <a:ext cx="10079990" cy="1335405"/>
            <a:chOff x="0" y="2339657"/>
            <a:chExt cx="10079990" cy="133540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339657"/>
              <a:ext cx="10079634" cy="1335239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2340000" y="3060014"/>
              <a:ext cx="180975" cy="540385"/>
            </a:xfrm>
            <a:custGeom>
              <a:avLst/>
              <a:gdLst/>
              <a:ahLst/>
              <a:cxnLst/>
              <a:rect l="l" t="t" r="r" b="b"/>
              <a:pathLst>
                <a:path w="180975" h="540385">
                  <a:moveTo>
                    <a:pt x="90004" y="0"/>
                  </a:moveTo>
                  <a:lnTo>
                    <a:pt x="0" y="135000"/>
                  </a:lnTo>
                  <a:lnTo>
                    <a:pt x="44996" y="135000"/>
                  </a:lnTo>
                  <a:lnTo>
                    <a:pt x="44996" y="540359"/>
                  </a:lnTo>
                  <a:lnTo>
                    <a:pt x="135000" y="540359"/>
                  </a:lnTo>
                  <a:lnTo>
                    <a:pt x="135000" y="135000"/>
                  </a:lnTo>
                  <a:lnTo>
                    <a:pt x="180365" y="135000"/>
                  </a:lnTo>
                  <a:lnTo>
                    <a:pt x="90004" y="0"/>
                  </a:lnTo>
                  <a:close/>
                </a:path>
              </a:pathLst>
            </a:custGeom>
            <a:solidFill>
              <a:srgbClr val="729EC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340000" y="3060014"/>
              <a:ext cx="180975" cy="540385"/>
            </a:xfrm>
            <a:custGeom>
              <a:avLst/>
              <a:gdLst/>
              <a:ahLst/>
              <a:cxnLst/>
              <a:rect l="l" t="t" r="r" b="b"/>
              <a:pathLst>
                <a:path w="180975" h="540385">
                  <a:moveTo>
                    <a:pt x="44996" y="540359"/>
                  </a:moveTo>
                  <a:lnTo>
                    <a:pt x="44996" y="135000"/>
                  </a:lnTo>
                  <a:lnTo>
                    <a:pt x="0" y="135000"/>
                  </a:lnTo>
                  <a:lnTo>
                    <a:pt x="90004" y="0"/>
                  </a:lnTo>
                  <a:lnTo>
                    <a:pt x="180365" y="135000"/>
                  </a:lnTo>
                  <a:lnTo>
                    <a:pt x="135000" y="135000"/>
                  </a:lnTo>
                  <a:lnTo>
                    <a:pt x="135000" y="540359"/>
                  </a:lnTo>
                  <a:lnTo>
                    <a:pt x="44996" y="540359"/>
                  </a:lnTo>
                  <a:close/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5847" y="4317408"/>
            <a:ext cx="5534160" cy="1352239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2237295" y="3791077"/>
            <a:ext cx="7739380" cy="1560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845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Moteur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recherche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</a:t>
            </a:r>
            <a:endParaRPr sz="1800">
              <a:latin typeface="Wingdings"/>
              <a:cs typeface="Wingdings"/>
            </a:endParaRPr>
          </a:p>
          <a:p>
            <a:pPr marL="3072130">
              <a:lnSpc>
                <a:spcPts val="1845"/>
              </a:lnSpc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portails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(arena,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amigo…)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60" dirty="0">
                <a:latin typeface="Wingdings"/>
                <a:cs typeface="Wingdings"/>
              </a:rPr>
              <a:t></a:t>
            </a:r>
            <a:endParaRPr sz="1800">
              <a:latin typeface="Wingdings"/>
              <a:cs typeface="Wingdings"/>
            </a:endParaRPr>
          </a:p>
          <a:p>
            <a:pPr marL="3072130" marR="1668780">
              <a:lnSpc>
                <a:spcPts val="2020"/>
              </a:lnSpc>
              <a:spcBef>
                <a:spcPts val="1675"/>
              </a:spcBef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outils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communications </a:t>
            </a:r>
            <a:r>
              <a:rPr sz="1800" dirty="0">
                <a:latin typeface="Arial"/>
                <a:cs typeface="Arial"/>
              </a:rPr>
              <a:t>(webmail,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tribu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….)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50" dirty="0">
                <a:latin typeface="Wingdings"/>
                <a:cs typeface="Wingdings"/>
              </a:rPr>
              <a:t></a:t>
            </a:r>
            <a:endParaRPr sz="1800">
              <a:latin typeface="Wingdings"/>
              <a:cs typeface="Wingdings"/>
            </a:endParaRPr>
          </a:p>
          <a:p>
            <a:pPr marL="3072130">
              <a:lnSpc>
                <a:spcPct val="100000"/>
              </a:lnSpc>
              <a:spcBef>
                <a:spcPts val="520"/>
              </a:spcBef>
            </a:pPr>
            <a:r>
              <a:rPr sz="1800" dirty="0">
                <a:latin typeface="Arial"/>
                <a:cs typeface="Arial"/>
              </a:rPr>
              <a:t>Les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ressources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autres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(identifiant,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annuaire)</a:t>
            </a:r>
            <a:r>
              <a:rPr sz="1800" spc="-10" dirty="0">
                <a:latin typeface="Wingdings"/>
                <a:cs typeface="Wingdings"/>
              </a:rPr>
              <a:t></a:t>
            </a:r>
            <a:endParaRPr sz="1800">
              <a:latin typeface="Wingdings"/>
              <a:cs typeface="Wingdings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440002" y="4174299"/>
            <a:ext cx="3960495" cy="1099820"/>
            <a:chOff x="1440002" y="4174299"/>
            <a:chExt cx="3960495" cy="1099820"/>
          </a:xfrm>
        </p:grpSpPr>
        <p:sp>
          <p:nvSpPr>
            <p:cNvPr id="16" name="object 16"/>
            <p:cNvSpPr/>
            <p:nvPr/>
          </p:nvSpPr>
          <p:spPr>
            <a:xfrm>
              <a:off x="1537919" y="4174934"/>
              <a:ext cx="3502660" cy="842010"/>
            </a:xfrm>
            <a:custGeom>
              <a:avLst/>
              <a:gdLst/>
              <a:ahLst/>
              <a:cxnLst/>
              <a:rect l="l" t="t" r="r" b="b"/>
              <a:pathLst>
                <a:path w="3502660" h="842010">
                  <a:moveTo>
                    <a:pt x="3502075" y="0"/>
                  </a:moveTo>
                  <a:lnTo>
                    <a:pt x="0" y="841679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40002" y="4962258"/>
              <a:ext cx="118110" cy="105410"/>
            </a:xfrm>
            <a:custGeom>
              <a:avLst/>
              <a:gdLst/>
              <a:ahLst/>
              <a:cxnLst/>
              <a:rect l="l" t="t" r="r" b="b"/>
              <a:pathLst>
                <a:path w="118109" h="105410">
                  <a:moveTo>
                    <a:pt x="92519" y="0"/>
                  </a:moveTo>
                  <a:lnTo>
                    <a:pt x="0" y="77749"/>
                  </a:lnTo>
                  <a:lnTo>
                    <a:pt x="117716" y="105117"/>
                  </a:lnTo>
                  <a:lnTo>
                    <a:pt x="92519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519004" y="4680013"/>
              <a:ext cx="1701164" cy="340360"/>
            </a:xfrm>
            <a:custGeom>
              <a:avLst/>
              <a:gdLst/>
              <a:ahLst/>
              <a:cxnLst/>
              <a:rect l="l" t="t" r="r" b="b"/>
              <a:pathLst>
                <a:path w="1701164" h="340360">
                  <a:moveTo>
                    <a:pt x="1700999" y="0"/>
                  </a:moveTo>
                  <a:lnTo>
                    <a:pt x="0" y="340194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3419995" y="4965852"/>
              <a:ext cx="116839" cy="106045"/>
            </a:xfrm>
            <a:custGeom>
              <a:avLst/>
              <a:gdLst/>
              <a:ahLst/>
              <a:cxnLst/>
              <a:rect l="l" t="t" r="r" b="b"/>
              <a:pathLst>
                <a:path w="116839" h="106045">
                  <a:moveTo>
                    <a:pt x="95402" y="0"/>
                  </a:moveTo>
                  <a:lnTo>
                    <a:pt x="0" y="74155"/>
                  </a:lnTo>
                  <a:lnTo>
                    <a:pt x="116649" y="105841"/>
                  </a:lnTo>
                  <a:lnTo>
                    <a:pt x="95402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140794" y="5220017"/>
              <a:ext cx="259715" cy="0"/>
            </a:xfrm>
            <a:custGeom>
              <a:avLst/>
              <a:gdLst/>
              <a:ahLst/>
              <a:cxnLst/>
              <a:rect l="l" t="t" r="r" b="b"/>
              <a:pathLst>
                <a:path w="259714">
                  <a:moveTo>
                    <a:pt x="259207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5039994" y="5166017"/>
              <a:ext cx="108585" cy="108585"/>
            </a:xfrm>
            <a:custGeom>
              <a:avLst/>
              <a:gdLst/>
              <a:ahLst/>
              <a:cxnLst/>
              <a:rect l="l" t="t" r="r" b="b"/>
              <a:pathLst>
                <a:path w="108585" h="108585">
                  <a:moveTo>
                    <a:pt x="108000" y="0"/>
                  </a:moveTo>
                  <a:lnTo>
                    <a:pt x="0" y="54000"/>
                  </a:lnTo>
                  <a:lnTo>
                    <a:pt x="108000" y="108000"/>
                  </a:lnTo>
                  <a:lnTo>
                    <a:pt x="108000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" y="229323"/>
            <a:ext cx="10079278" cy="193032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916" y="2372055"/>
            <a:ext cx="7849082" cy="95219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9997" y="3529457"/>
            <a:ext cx="9829076" cy="20501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1957" y="2115731"/>
            <a:ext cx="2137676" cy="1303921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79997" y="180009"/>
            <a:ext cx="9720580" cy="346710"/>
          </a:xfrm>
          <a:custGeom>
            <a:avLst/>
            <a:gdLst/>
            <a:ahLst/>
            <a:cxnLst/>
            <a:rect l="l" t="t" r="r" b="b"/>
            <a:pathLst>
              <a:path w="9720580" h="346709">
                <a:moveTo>
                  <a:pt x="9720008" y="0"/>
                </a:moveTo>
                <a:lnTo>
                  <a:pt x="0" y="0"/>
                </a:lnTo>
                <a:lnTo>
                  <a:pt x="0" y="346329"/>
                </a:lnTo>
                <a:lnTo>
                  <a:pt x="4859997" y="346329"/>
                </a:lnTo>
                <a:lnTo>
                  <a:pt x="9720008" y="346329"/>
                </a:lnTo>
                <a:lnTo>
                  <a:pt x="9720008" y="0"/>
                </a:lnTo>
                <a:close/>
              </a:path>
            </a:pathLst>
          </a:custGeom>
          <a:solidFill>
            <a:srgbClr val="48D1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Comment</a:t>
            </a:r>
            <a:r>
              <a:rPr spc="-50" dirty="0"/>
              <a:t> </a:t>
            </a:r>
            <a:r>
              <a:rPr dirty="0"/>
              <a:t>accéder</a:t>
            </a:r>
            <a:r>
              <a:rPr spc="-45" dirty="0"/>
              <a:t> </a:t>
            </a:r>
            <a:r>
              <a:rPr dirty="0"/>
              <a:t>aux</a:t>
            </a:r>
            <a:r>
              <a:rPr spc="-45" dirty="0"/>
              <a:t> </a:t>
            </a:r>
            <a:r>
              <a:rPr dirty="0"/>
              <a:t>applications</a:t>
            </a:r>
            <a:r>
              <a:rPr spc="-50" dirty="0"/>
              <a:t> </a:t>
            </a:r>
            <a:r>
              <a:rPr dirty="0"/>
              <a:t>les</a:t>
            </a:r>
            <a:r>
              <a:rPr spc="-45" dirty="0"/>
              <a:t> </a:t>
            </a:r>
            <a:r>
              <a:rPr dirty="0"/>
              <a:t>plus</a:t>
            </a:r>
            <a:r>
              <a:rPr spc="-45" dirty="0"/>
              <a:t> </a:t>
            </a:r>
            <a:r>
              <a:rPr dirty="0"/>
              <a:t>courantes</a:t>
            </a:r>
            <a:r>
              <a:rPr spc="-45" dirty="0"/>
              <a:t> </a:t>
            </a:r>
            <a:r>
              <a:rPr spc="-50" dirty="0"/>
              <a:t>?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57302" y="911072"/>
            <a:ext cx="711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Arial"/>
                <a:cs typeface="Arial"/>
              </a:rPr>
              <a:t>I-</a:t>
            </a:r>
            <a:r>
              <a:rPr sz="1800" dirty="0">
                <a:latin typeface="Arial"/>
                <a:cs typeface="Arial"/>
              </a:rPr>
              <a:t>Prof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6298" y="928231"/>
            <a:ext cx="2178755" cy="28674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19995" y="719658"/>
            <a:ext cx="1323721" cy="618574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4844160" y="539661"/>
            <a:ext cx="5018405" cy="1118870"/>
            <a:chOff x="4844160" y="539661"/>
            <a:chExt cx="5018405" cy="111887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44160" y="539661"/>
              <a:ext cx="1283515" cy="1104836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15799" y="901814"/>
              <a:ext cx="2104199" cy="34415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07006" y="723146"/>
              <a:ext cx="1755457" cy="935089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57302" y="2531071"/>
            <a:ext cx="1251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DT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Chorus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36302" y="2573071"/>
            <a:ext cx="2178755" cy="286741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3959999" y="2159660"/>
            <a:ext cx="4140200" cy="1104900"/>
            <a:chOff x="3959999" y="2159660"/>
            <a:chExt cx="4140200" cy="1104900"/>
          </a:xfrm>
        </p:grpSpPr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59999" y="2364486"/>
              <a:ext cx="1323721" cy="618574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220004" y="2159660"/>
              <a:ext cx="1455839" cy="1104836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75794" y="2544495"/>
              <a:ext cx="1924202" cy="344157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77304" y="3971073"/>
            <a:ext cx="16211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44320" algn="l"/>
              </a:tabLst>
            </a:pPr>
            <a:r>
              <a:rPr sz="1800" dirty="0">
                <a:latin typeface="Arial"/>
                <a:cs typeface="Arial"/>
              </a:rPr>
              <a:t>RSST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Demat</a:t>
            </a:r>
            <a:r>
              <a:rPr sz="1800" dirty="0">
                <a:latin typeface="Arial"/>
                <a:cs typeface="Arial"/>
              </a:rPr>
              <a:t>	</a:t>
            </a:r>
            <a:r>
              <a:rPr sz="1800" spc="-50" dirty="0">
                <a:latin typeface="Arial"/>
                <a:cs typeface="Arial"/>
              </a:rPr>
              <a:t>: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891458" y="3599650"/>
            <a:ext cx="6028690" cy="1104900"/>
            <a:chOff x="1891458" y="3599650"/>
            <a:chExt cx="6028690" cy="1104900"/>
          </a:xfrm>
        </p:grpSpPr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91458" y="3988232"/>
              <a:ext cx="2178755" cy="28674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59999" y="3779647"/>
              <a:ext cx="1323721" cy="656640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039995" y="3599650"/>
              <a:ext cx="1455839" cy="110483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940006" y="3959656"/>
              <a:ext cx="1980006" cy="222478"/>
            </a:xfrm>
            <a:prstGeom prst="rect">
              <a:avLst/>
            </a:prstGeom>
          </p:spPr>
        </p:pic>
      </p:grpSp>
      <p:pic>
        <p:nvPicPr>
          <p:cNvPr id="24" name="object 2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8099996" y="3419652"/>
            <a:ext cx="1783745" cy="11048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6225" y="1062456"/>
            <a:ext cx="4257766" cy="84750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617296" y="371068"/>
            <a:ext cx="34848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"/>
                <a:cs typeface="Arial"/>
              </a:rPr>
              <a:t>Arborescence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du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menu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contextuel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87909" y="286795"/>
            <a:ext cx="3237380" cy="5274907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3419995" y="2423972"/>
            <a:ext cx="2910840" cy="2557145"/>
            <a:chOff x="3419995" y="2423972"/>
            <a:chExt cx="2910840" cy="2557145"/>
          </a:xfrm>
        </p:grpSpPr>
        <p:sp>
          <p:nvSpPr>
            <p:cNvPr id="6" name="object 6"/>
            <p:cNvSpPr/>
            <p:nvPr/>
          </p:nvSpPr>
          <p:spPr>
            <a:xfrm>
              <a:off x="3495598" y="2424607"/>
              <a:ext cx="2834640" cy="2489835"/>
            </a:xfrm>
            <a:custGeom>
              <a:avLst/>
              <a:gdLst/>
              <a:ahLst/>
              <a:cxnLst/>
              <a:rect l="l" t="t" r="r" b="b"/>
              <a:pathLst>
                <a:path w="2834640" h="2489835">
                  <a:moveTo>
                    <a:pt x="2834284" y="0"/>
                  </a:moveTo>
                  <a:lnTo>
                    <a:pt x="0" y="2489758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19995" y="4869014"/>
              <a:ext cx="116839" cy="112395"/>
            </a:xfrm>
            <a:custGeom>
              <a:avLst/>
              <a:gdLst/>
              <a:ahLst/>
              <a:cxnLst/>
              <a:rect l="l" t="t" r="r" b="b"/>
              <a:pathLst>
                <a:path w="116839" h="112395">
                  <a:moveTo>
                    <a:pt x="45364" y="0"/>
                  </a:moveTo>
                  <a:lnTo>
                    <a:pt x="0" y="111963"/>
                  </a:lnTo>
                  <a:lnTo>
                    <a:pt x="116649" y="81356"/>
                  </a:lnTo>
                  <a:lnTo>
                    <a:pt x="45364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20001" y="4680013"/>
            <a:ext cx="2700020" cy="602615"/>
          </a:xfrm>
          <a:prstGeom prst="rect">
            <a:avLst/>
          </a:prstGeom>
          <a:ln w="3175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89535" marR="149225">
              <a:lnSpc>
                <a:spcPts val="2020"/>
              </a:lnSpc>
              <a:spcBef>
                <a:spcPts val="370"/>
              </a:spcBef>
            </a:pPr>
            <a:r>
              <a:rPr sz="1800" dirty="0">
                <a:latin typeface="Arial"/>
                <a:cs typeface="Arial"/>
              </a:rPr>
              <a:t>PV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instances</a:t>
            </a:r>
            <a:r>
              <a:rPr sz="1800" spc="-25" dirty="0">
                <a:latin typeface="Arial"/>
                <a:cs typeface="Arial"/>
              </a:rPr>
              <a:t> CSA </a:t>
            </a:r>
            <a:r>
              <a:rPr sz="1800" dirty="0">
                <a:latin typeface="Arial"/>
                <a:cs typeface="Arial"/>
              </a:rPr>
              <a:t>Avis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FS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SSCT</a:t>
            </a:r>
            <a:r>
              <a:rPr sz="1800" spc="-14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Acad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892234" y="1979383"/>
            <a:ext cx="3588385" cy="1165225"/>
            <a:chOff x="2892234" y="1979383"/>
            <a:chExt cx="3588385" cy="1165225"/>
          </a:xfrm>
        </p:grpSpPr>
        <p:sp>
          <p:nvSpPr>
            <p:cNvPr id="10" name="object 10"/>
            <p:cNvSpPr/>
            <p:nvPr/>
          </p:nvSpPr>
          <p:spPr>
            <a:xfrm>
              <a:off x="2988360" y="1980018"/>
              <a:ext cx="3491865" cy="1115695"/>
            </a:xfrm>
            <a:custGeom>
              <a:avLst/>
              <a:gdLst/>
              <a:ahLst/>
              <a:cxnLst/>
              <a:rect l="l" t="t" r="r" b="b"/>
              <a:pathLst>
                <a:path w="3491865" h="1115695">
                  <a:moveTo>
                    <a:pt x="3491280" y="0"/>
                  </a:moveTo>
                  <a:lnTo>
                    <a:pt x="0" y="1115275"/>
                  </a:lnTo>
                </a:path>
              </a:pathLst>
            </a:custGeom>
            <a:ln w="3175">
              <a:solidFill>
                <a:srgbClr val="3464A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92234" y="3041649"/>
              <a:ext cx="119380" cy="103505"/>
            </a:xfrm>
            <a:custGeom>
              <a:avLst/>
              <a:gdLst/>
              <a:ahLst/>
              <a:cxnLst/>
              <a:rect l="l" t="t" r="r" b="b"/>
              <a:pathLst>
                <a:path w="119380" h="103505">
                  <a:moveTo>
                    <a:pt x="86410" y="0"/>
                  </a:moveTo>
                  <a:lnTo>
                    <a:pt x="0" y="84239"/>
                  </a:lnTo>
                  <a:lnTo>
                    <a:pt x="119164" y="102958"/>
                  </a:lnTo>
                  <a:lnTo>
                    <a:pt x="86410" y="0"/>
                  </a:lnTo>
                  <a:close/>
                </a:path>
              </a:pathLst>
            </a:custGeom>
            <a:solidFill>
              <a:srgbClr val="3464A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7676" y="2178565"/>
            <a:ext cx="1924184" cy="216880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3900" y="191071"/>
            <a:ext cx="6172200" cy="358204"/>
          </a:xfrm>
        </p:spPr>
        <p:txBody>
          <a:bodyPr/>
          <a:lstStyle/>
          <a:p>
            <a:r>
              <a:rPr lang="fr-FR" dirty="0" smtClean="0"/>
              <a:t>LIENS DIRECTS VERS DIFFÉRENTS SERVICES UTILES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190" y="777875"/>
            <a:ext cx="9075420" cy="4801314"/>
          </a:xfrm>
        </p:spPr>
        <p:txBody>
          <a:bodyPr/>
          <a:lstStyle/>
          <a:p>
            <a:r>
              <a:rPr lang="fr-FR" sz="1400" dirty="0" smtClean="0"/>
              <a:t>Annuaire du rectorat </a:t>
            </a:r>
            <a:r>
              <a:rPr lang="fr-FR" sz="1400" smtClean="0"/>
              <a:t>: </a:t>
            </a:r>
            <a:r>
              <a:rPr lang="fr-FR" sz="1400" smtClean="0">
                <a:hlinkClick r:id="rId2"/>
              </a:rPr>
              <a:t>https://arena.ac-normandie.fr/annunor/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Annuaire de la DPE : </a:t>
            </a:r>
            <a:r>
              <a:rPr lang="fr-FR" sz="1400" dirty="0" smtClean="0">
                <a:hlinkClick r:id="rId3"/>
              </a:rPr>
              <a:t>https://arena.ac-normandie.fr/annunor/?t=2&amp;c=RECTORAT|DPE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err="1" smtClean="0"/>
              <a:t>ArenA</a:t>
            </a:r>
            <a:r>
              <a:rPr lang="fr-FR" sz="1400" dirty="0" smtClean="0"/>
              <a:t> : </a:t>
            </a:r>
            <a:r>
              <a:rPr lang="fr-FR" sz="1400" dirty="0" smtClean="0">
                <a:hlinkClick r:id="rId4"/>
              </a:rPr>
              <a:t>https://arena.ac-normandie.fr/arena/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AMIGO : </a:t>
            </a:r>
            <a:r>
              <a:rPr lang="fr-FR" sz="1400" dirty="0" smtClean="0">
                <a:hlinkClick r:id="rId5"/>
              </a:rPr>
              <a:t>https://sumitgot.phm.education.gouv.fr/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Chorus : </a:t>
            </a:r>
            <a:r>
              <a:rPr lang="fr-FR" sz="1400" dirty="0" smtClean="0">
                <a:hlinkClick r:id="rId6"/>
              </a:rPr>
              <a:t>https://arena.ac-normandie.fr/mdp/redirectionhub/redirect.jsp?applicationname=chorusdt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Circulaires carrière : </a:t>
            </a:r>
            <a:r>
              <a:rPr lang="fr-FR" sz="1400" dirty="0" smtClean="0">
                <a:hlinkClick r:id="rId7"/>
              </a:rPr>
              <a:t>https://espacepro.ac-normandie.fr/version-francaise/gestion-des-personnels/enseignants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err="1" smtClean="0"/>
              <a:t>Imag'In</a:t>
            </a:r>
            <a:r>
              <a:rPr lang="fr-FR" sz="1400" dirty="0" smtClean="0"/>
              <a:t> : </a:t>
            </a:r>
            <a:r>
              <a:rPr lang="fr-FR" sz="1400" dirty="0" smtClean="0">
                <a:hlinkClick r:id="rId8"/>
              </a:rPr>
              <a:t>https://arena.ac-normandie.fr/imagin/enseignant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I-Prof : </a:t>
            </a:r>
            <a:r>
              <a:rPr lang="fr-FR" sz="1400" dirty="0" smtClean="0">
                <a:hlinkClick r:id="rId9"/>
              </a:rPr>
              <a:t>https</a:t>
            </a:r>
            <a:r>
              <a:rPr lang="fr-FR" sz="1400" dirty="0" smtClean="0">
                <a:hlinkClick r:id="rId9"/>
              </a:rPr>
              <a:t>://</a:t>
            </a:r>
            <a:r>
              <a:rPr lang="fr-FR" sz="1400" dirty="0" smtClean="0">
                <a:hlinkClick r:id="rId9"/>
              </a:rPr>
              <a:t>arena</a:t>
            </a:r>
            <a:r>
              <a:rPr lang="fr-FR" sz="1400" dirty="0" smtClean="0">
                <a:hlinkClick r:id="rId9"/>
              </a:rPr>
              <a:t>.ac-normandie.fr/iprof/servletiprofe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MINA : </a:t>
            </a:r>
            <a:r>
              <a:rPr lang="fr-FR" sz="1400" dirty="0" smtClean="0">
                <a:hlinkClick r:id="rId10"/>
              </a:rPr>
              <a:t>https://arena.ac-normandie.fr/mina/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RSST : </a:t>
            </a:r>
            <a:r>
              <a:rPr lang="fr-FR" sz="1400" dirty="0" smtClean="0">
                <a:hlinkClick r:id="rId11"/>
              </a:rPr>
              <a:t>https://arena.ac-normandie.fr/sante_securite/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dirty="0" smtClean="0"/>
              <a:t>Circulaires SST : </a:t>
            </a:r>
            <a:r>
              <a:rPr lang="fr-FR" sz="1400" dirty="0" smtClean="0">
                <a:hlinkClick r:id="rId12"/>
              </a:rPr>
              <a:t>https://espacepro.ac-normandie.fr/version-francaise/conditions-de-travail/sante-et-securite-au-travail</a:t>
            </a:r>
            <a:endParaRPr lang="fr-FR" sz="1400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8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214</Words>
  <Application>Microsoft Office PowerPoint</Application>
  <PresentationFormat>Personnalisé</PresentationFormat>
  <Paragraphs>46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Office Theme</vt:lpstr>
      <vt:lpstr>Diapositive 1</vt:lpstr>
      <vt:lpstr>Diapositive 2</vt:lpstr>
      <vt:lpstr>La page principale d’accueil de l’espace pro</vt:lpstr>
      <vt:lpstr>Diapositive 4</vt:lpstr>
      <vt:lpstr>Comment accéder aux applications les plus courantes ?</vt:lpstr>
      <vt:lpstr>Diapositive 6</vt:lpstr>
      <vt:lpstr>LIENS DIRECTS VERS DIFFÉRENTS SERVICES UTILES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Bertrand B</dc:creator>
  <cp:lastModifiedBy>Bertrand B</cp:lastModifiedBy>
  <cp:revision>4</cp:revision>
  <dcterms:created xsi:type="dcterms:W3CDTF">2025-10-30T08:57:06Z</dcterms:created>
  <dcterms:modified xsi:type="dcterms:W3CDTF">2025-11-16T07:49:15Z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2025-08-27T00:00:00Z</vt:filetime>
  </property>
  <property fmtid="{D5CDD505-2E9C-101B-9397-08002B2CF9AE}" pid="3" name="Creator">
    <vt:lpwstr>Impress</vt:lpwstr>
  </property>
  <property fmtid="{D5CDD505-2E9C-101B-9397-08002B2CF9AE}" pid="4" name="LastSaved">
    <vt:filetime>2025-10-30T00:00:00Z</vt:filetime>
  </property>
  <property fmtid="{D5CDD505-2E9C-101B-9397-08002B2CF9AE}" pid="5" name="Producer">
    <vt:lpwstr>3-Heights(TM) PDF Security Shell 4.8.25.2 (http://www.pdf-tools.com)</vt:lpwstr>
  </property>
</Properties>
</file>