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/>
          <p:nvPr>
            <p:ph type="body" sz="quarter" idx="13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Auteur et date</a:t>
            </a:r>
          </a:p>
        </p:txBody>
      </p:sp>
      <p:sp>
        <p:nvSpPr>
          <p:cNvPr id="12" name="Titre de la présentation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b="1" spc="-232" sz="116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13" name="Texte niveau 1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la présentation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Déclaration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Données clés"/>
          <p:cNvSpPr txBox="1"/>
          <p:nvPr>
            <p:ph type="body" sz="quarter" idx="13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Données clés</a:t>
            </a:r>
          </a:p>
        </p:txBody>
      </p:sp>
      <p:sp>
        <p:nvSpPr>
          <p:cNvPr id="10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13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Texte niveau 1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Montserrat"/>
                <a:ea typeface="Montserrat"/>
                <a:cs typeface="Montserrat"/>
                <a:sym typeface="Montserrat"/>
              </a:defRPr>
            </a:lvl1pPr>
            <a:lvl2pPr marL="638923" indent="-469900">
              <a:spcBef>
                <a:spcPts val="0"/>
              </a:spcBef>
              <a:buSzTx/>
              <a:buNone/>
              <a:defRPr spc="-170" sz="8500">
                <a:latin typeface="Montserrat"/>
                <a:ea typeface="Montserrat"/>
                <a:cs typeface="Montserrat"/>
                <a:sym typeface="Montserrat"/>
              </a:defRPr>
            </a:lvl2pPr>
            <a:lvl3pPr marL="638923" indent="-469900">
              <a:spcBef>
                <a:spcPts val="0"/>
              </a:spcBef>
              <a:buSzTx/>
              <a:buNone/>
              <a:defRPr spc="-170" sz="8500">
                <a:latin typeface="Montserrat"/>
                <a:ea typeface="Montserrat"/>
                <a:cs typeface="Montserrat"/>
                <a:sym typeface="Montserrat"/>
              </a:defRPr>
            </a:lvl3pPr>
            <a:lvl4pPr marL="638923" indent="-469900">
              <a:spcBef>
                <a:spcPts val="0"/>
              </a:spcBef>
              <a:buSzTx/>
              <a:buNone/>
              <a:defRPr spc="-170" sz="8500">
                <a:latin typeface="Montserrat"/>
                <a:ea typeface="Montserrat"/>
                <a:cs typeface="Montserrat"/>
                <a:sym typeface="Montserrat"/>
              </a:defRPr>
            </a:lvl4pPr>
            <a:lvl5pPr marL="638923" indent="-469900">
              <a:spcBef>
                <a:spcPts val="0"/>
              </a:spcBef>
              <a:buSzTx/>
              <a:buNone/>
              <a:defRPr spc="-170" sz="8500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pPr/>
            <a:r>
              <a:t>« Citation notable »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/>
          <p:nvPr>
            <p:ph type="pic" sz="quarter" idx="13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Image"/>
          <p:cNvSpPr/>
          <p:nvPr>
            <p:ph type="pic" sz="half" idx="14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Image"/>
          <p:cNvSpPr/>
          <p:nvPr>
            <p:ph type="pic" idx="15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/>
          <p:nvPr>
            <p:ph type="pic" idx="13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/>
          <p:nvPr>
            <p:ph type="pic" idx="13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re de la présentation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b="1" spc="-232" sz="116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23" name="Auteur et date"/>
          <p:cNvSpPr txBox="1"/>
          <p:nvPr>
            <p:ph type="body" sz="quarter" idx="14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Auteur et date</a:t>
            </a:r>
          </a:p>
        </p:txBody>
      </p:sp>
      <p:sp>
        <p:nvSpPr>
          <p:cNvPr id="24" name="Texte niveau 1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la présentation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/>
          <p:nvPr>
            <p:ph type="pic" idx="13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Titre de diapositiv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Titre de diapositive</a:t>
            </a:r>
          </a:p>
        </p:txBody>
      </p:sp>
      <p:sp>
        <p:nvSpPr>
          <p:cNvPr id="34" name="Texte niveau 1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Numéro de diapositive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43" name="Sous-titre de diapositive"/>
          <p:cNvSpPr txBox="1"/>
          <p:nvPr>
            <p:ph type="body" sz="quarter" idx="13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44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/>
          <p:nvPr>
            <p:ph type="body" sz="quarter" idx="13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61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660384004_1290x1720.jpg"/>
          <p:cNvSpPr/>
          <p:nvPr>
            <p:ph type="pic" idx="14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6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Titre de section</a:t>
            </a:r>
          </a:p>
        </p:txBody>
      </p:sp>
      <p:sp>
        <p:nvSpPr>
          <p:cNvPr id="72" name="Numéro de diapositive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80" name="Sous-titre de diapositive"/>
          <p:cNvSpPr txBox="1"/>
          <p:nvPr>
            <p:ph type="body" sz="quarter" idx="13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8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agenda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l’agenda</a:t>
            </a:r>
          </a:p>
        </p:txBody>
      </p:sp>
      <p:sp>
        <p:nvSpPr>
          <p:cNvPr id="89" name="Sous-titre de l’agenda"/>
          <p:cNvSpPr txBox="1"/>
          <p:nvPr>
            <p:ph type="body" sz="quarter" idx="13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l’agenda</a:t>
            </a:r>
          </a:p>
        </p:txBody>
      </p:sp>
      <p:sp>
        <p:nvSpPr>
          <p:cNvPr id="90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Rubriques de l’agenda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Titre de diapositive</a:t>
            </a:r>
          </a:p>
        </p:txBody>
      </p:sp>
      <p:sp>
        <p:nvSpPr>
          <p:cNvPr id="3" name="Texte niveau 1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Archivo Black"/>
        </a:defRPr>
      </a:lvl1pPr>
      <a:lvl2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Archivo Black"/>
        </a:defRPr>
      </a:lvl2pPr>
      <a:lvl3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Archivo Black"/>
        </a:defRPr>
      </a:lvl3pPr>
      <a:lvl4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Archivo Black"/>
        </a:defRPr>
      </a:lvl4pPr>
      <a:lvl5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Archivo Black"/>
        </a:defRPr>
      </a:lvl5pPr>
      <a:lvl6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Archivo Black"/>
        </a:defRPr>
      </a:lvl6pPr>
      <a:lvl7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Archivo Black"/>
        </a:defRPr>
      </a:lvl7pPr>
      <a:lvl8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Archivo Black"/>
        </a:defRPr>
      </a:lvl8pPr>
      <a:lvl9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Archivo Black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152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51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154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DHG 2024…"/>
          <p:cNvSpPr txBox="1"/>
          <p:nvPr/>
        </p:nvSpPr>
        <p:spPr>
          <a:xfrm>
            <a:off x="4606925" y="5143499"/>
            <a:ext cx="15170151" cy="342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10000">
                <a:latin typeface="+mn-lt"/>
                <a:ea typeface="+mn-ea"/>
                <a:cs typeface="+mn-cs"/>
                <a:sym typeface="Archivo Black"/>
              </a:defRPr>
            </a:pPr>
            <a:r>
              <a:t>DHG 2024 </a:t>
            </a:r>
          </a:p>
          <a:p>
            <a:pPr algn="ctr" defTabSz="914400">
              <a:lnSpc>
                <a:spcPct val="100000"/>
              </a:lnSpc>
              <a:spcBef>
                <a:spcPts val="0"/>
              </a:spcBef>
              <a:defRPr sz="10000">
                <a:latin typeface="+mn-lt"/>
                <a:ea typeface="+mn-ea"/>
                <a:cs typeface="+mn-cs"/>
                <a:sym typeface="Archivo Black"/>
              </a:defRPr>
            </a:pPr>
            <a:r>
              <a:t>et « Choc des savoirs »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214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13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216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217" name="Le Choc des savoirs"/>
          <p:cNvSpPr txBox="1"/>
          <p:nvPr/>
        </p:nvSpPr>
        <p:spPr>
          <a:xfrm>
            <a:off x="10633470" y="1379640"/>
            <a:ext cx="8136637" cy="110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6000">
                <a:latin typeface="+mn-lt"/>
                <a:ea typeface="+mn-ea"/>
                <a:cs typeface="+mn-cs"/>
                <a:sym typeface="Archivo Black"/>
              </a:defRPr>
            </a:lvl1pPr>
          </a:lstStyle>
          <a:p>
            <a:pPr/>
            <a:r>
              <a:t>Le Choc des savoirs</a:t>
            </a:r>
          </a:p>
        </p:txBody>
      </p:sp>
      <p:sp>
        <p:nvSpPr>
          <p:cNvPr id="218" name="Enseignement du théâtre…"/>
          <p:cNvSpPr txBox="1"/>
          <p:nvPr/>
        </p:nvSpPr>
        <p:spPr>
          <a:xfrm>
            <a:off x="726661" y="4330525"/>
            <a:ext cx="22930678" cy="772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Enseignement du théâtre </a:t>
            </a:r>
          </a:p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Manuels labellisés</a:t>
            </a:r>
          </a:p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Méthodes et pratiques pédagogiques imposées (méthode de Singapour, enseignement explicite, fluence…)</a:t>
            </a:r>
          </a:p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Intelligence artificielle</a:t>
            </a:r>
          </a:p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Multiplication des éval nationales standardisées et des certifications (Pix, Ev@lang…) - confirme que nous devenons des exécutant·es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53608248035_ac61bf33b9_c.jpg" descr="53608248035_ac61bf33b9_c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80280" y="46280"/>
            <a:ext cx="13716001" cy="13716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223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22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225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Plan d’action dans la durée"/>
          <p:cNvSpPr txBox="1"/>
          <p:nvPr/>
        </p:nvSpPr>
        <p:spPr>
          <a:xfrm>
            <a:off x="9245486" y="1379640"/>
            <a:ext cx="10912603" cy="110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6000">
                <a:latin typeface="+mn-lt"/>
                <a:ea typeface="+mn-ea"/>
                <a:cs typeface="+mn-cs"/>
                <a:sym typeface="Archivo Black"/>
              </a:defRPr>
            </a:lvl1pPr>
          </a:lstStyle>
          <a:p>
            <a:pPr/>
            <a:r>
              <a:t>Plan d’action dans la durée</a:t>
            </a:r>
          </a:p>
        </p:txBody>
      </p:sp>
      <p:sp>
        <p:nvSpPr>
          <p:cNvPr id="227" name="Séquence de 3 jours de grève la semaine prochaine…"/>
          <p:cNvSpPr txBox="1"/>
          <p:nvPr/>
        </p:nvSpPr>
        <p:spPr>
          <a:xfrm>
            <a:off x="726661" y="4711525"/>
            <a:ext cx="22930678" cy="695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Séquence de 3 jours de grève la semaine prochaine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Multiplication des actions locales pendant les vacances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Intensification de la campagne d’information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Manifestation nationale pour l’Ecole Publique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158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57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160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161" name="Le Choc des savoirs"/>
          <p:cNvSpPr txBox="1"/>
          <p:nvPr/>
        </p:nvSpPr>
        <p:spPr>
          <a:xfrm>
            <a:off x="10633470" y="1379640"/>
            <a:ext cx="8136637" cy="110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6000">
                <a:latin typeface="+mn-lt"/>
                <a:ea typeface="+mn-ea"/>
                <a:cs typeface="+mn-cs"/>
                <a:sym typeface="Archivo Black"/>
              </a:defRPr>
            </a:lvl1pPr>
          </a:lstStyle>
          <a:p>
            <a:pPr/>
            <a:r>
              <a:t>Le Choc des savoirs</a:t>
            </a:r>
          </a:p>
        </p:txBody>
      </p:sp>
      <p:sp>
        <p:nvSpPr>
          <p:cNvPr id="162" name="Des groupes de niveaux dès septembre 24 : en français ET en mathématiques, 6e et 5e, sur la totalité de l’horaire disciplinaire…"/>
          <p:cNvSpPr txBox="1"/>
          <p:nvPr/>
        </p:nvSpPr>
        <p:spPr>
          <a:xfrm>
            <a:off x="135255" y="4384089"/>
            <a:ext cx="24213313" cy="680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Des groupes de niveaux dès septembre 24 : en français ET en mathématiques, 6</a:t>
            </a:r>
            <a:r>
              <a:rPr baseline="31266"/>
              <a:t>e</a:t>
            </a:r>
            <a:r>
              <a:t> et 5</a:t>
            </a:r>
            <a:r>
              <a:rPr baseline="31266"/>
              <a:t>e</a:t>
            </a:r>
            <a:r>
              <a:t>, sur la totalité de l’horaire disciplinaire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Effectif réduit dans le groupe faible (au détriment des autres groupes puisque pas de moyens en plus)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Sept 25 : des groupes sur tous les niveaux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165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64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167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Le Choc des savoirs"/>
          <p:cNvSpPr txBox="1"/>
          <p:nvPr/>
        </p:nvSpPr>
        <p:spPr>
          <a:xfrm>
            <a:off x="10633470" y="1379640"/>
            <a:ext cx="8136637" cy="110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6000">
                <a:latin typeface="+mn-lt"/>
                <a:ea typeface="+mn-ea"/>
                <a:cs typeface="+mn-cs"/>
                <a:sym typeface="Archivo Black"/>
              </a:defRPr>
            </a:lvl1pPr>
          </a:lstStyle>
          <a:p>
            <a:pPr/>
            <a:r>
              <a:t>Le Choc des savoirs</a:t>
            </a:r>
          </a:p>
        </p:txBody>
      </p:sp>
      <p:sp>
        <p:nvSpPr>
          <p:cNvPr id="169" name="Une homogénéité qui ne fait pas progresser les élèves (cf études scientifiques en la matière)…"/>
          <p:cNvSpPr txBox="1"/>
          <p:nvPr/>
        </p:nvSpPr>
        <p:spPr>
          <a:xfrm>
            <a:off x="135255" y="3926889"/>
            <a:ext cx="24434801" cy="772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Une homogénéité qui ne fait pas progresser les élèves (cf études scientifiques en la matière)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Malgré le changement d’appellation, persistance du tri social : on creuse les inégalités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Une orientation conditionnée au niveau du groupe dans lequel l’élève sera affecté - relégation dès la 6ème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172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71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174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175" name="En français et en maths"/>
          <p:cNvSpPr txBox="1"/>
          <p:nvPr/>
        </p:nvSpPr>
        <p:spPr>
          <a:xfrm>
            <a:off x="9933953" y="1379640"/>
            <a:ext cx="9535669" cy="110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6000">
                <a:latin typeface="+mn-lt"/>
                <a:ea typeface="+mn-ea"/>
                <a:cs typeface="+mn-cs"/>
                <a:sym typeface="Archivo Black"/>
              </a:defRPr>
            </a:lvl1pPr>
          </a:lstStyle>
          <a:p>
            <a:pPr/>
            <a:r>
              <a:t>En français et en maths</a:t>
            </a:r>
          </a:p>
        </p:txBody>
      </p:sp>
      <p:sp>
        <p:nvSpPr>
          <p:cNvPr id="176" name="Parution des textes confirme le saupoudrage des enseignements avec le changement de groupes régulier…"/>
          <p:cNvSpPr txBox="1"/>
          <p:nvPr/>
        </p:nvSpPr>
        <p:spPr>
          <a:xfrm>
            <a:off x="135255" y="3926889"/>
            <a:ext cx="24434801" cy="772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Parution des textes confirme le saupoudrage des enseignements avec le changement de groupes régulier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Enseignement des mathématiques et du français violemment attaqué - pas de progression dans la durée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Inégalités creusées entre les groupes, appauvrissement des enseignements (exemple de </a:t>
            </a:r>
            <a:r>
              <a:t>l’Odyssée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179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78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181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En français et en maths"/>
          <p:cNvSpPr txBox="1"/>
          <p:nvPr/>
        </p:nvSpPr>
        <p:spPr>
          <a:xfrm>
            <a:off x="9933953" y="1379640"/>
            <a:ext cx="9535669" cy="110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6000">
                <a:latin typeface="+mn-lt"/>
                <a:ea typeface="+mn-ea"/>
                <a:cs typeface="+mn-cs"/>
                <a:sym typeface="Archivo Black"/>
              </a:defRPr>
            </a:lvl1pPr>
          </a:lstStyle>
          <a:p>
            <a:pPr/>
            <a:r>
              <a:t>En français et en maths</a:t>
            </a:r>
          </a:p>
        </p:txBody>
      </p:sp>
      <p:sp>
        <p:nvSpPr>
          <p:cNvPr id="183" name="Professeurs interchangeables - fin de la liberté pédagogique - concertation chronophage mais non prévue…"/>
          <p:cNvSpPr txBox="1"/>
          <p:nvPr/>
        </p:nvSpPr>
        <p:spPr>
          <a:xfrm>
            <a:off x="135255" y="4384089"/>
            <a:ext cx="24434801" cy="680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Professeurs interchangeables - fin de la liberté pédagogique - concertation chronophage mais non prévue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Changements de groupes d’élèves liés aux remplacements en interne qui ne manqueront pas d’arriver…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Plus de bulletins, de conseils de classe…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186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85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188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189" name="Pour tout le monde"/>
          <p:cNvSpPr txBox="1"/>
          <p:nvPr/>
        </p:nvSpPr>
        <p:spPr>
          <a:xfrm>
            <a:off x="10881881" y="1379640"/>
            <a:ext cx="7639813" cy="110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6000">
                <a:latin typeface="+mn-lt"/>
                <a:ea typeface="+mn-ea"/>
                <a:cs typeface="+mn-cs"/>
                <a:sym typeface="Archivo Black"/>
              </a:defRPr>
            </a:lvl1pPr>
          </a:lstStyle>
          <a:p>
            <a:pPr/>
            <a:r>
              <a:t>Pour tout le monde</a:t>
            </a:r>
          </a:p>
        </p:txBody>
      </p:sp>
      <p:sp>
        <p:nvSpPr>
          <p:cNvPr id="190" name="Alignement d’emplois du temps intenables (si on ajoute les collègues en compléments de service)…"/>
          <p:cNvSpPr txBox="1"/>
          <p:nvPr/>
        </p:nvSpPr>
        <p:spPr>
          <a:xfrm>
            <a:off x="135255" y="5374689"/>
            <a:ext cx="23712679" cy="482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Alignement d’emplois du temps intenables (si on ajoute les collègues en compléments de service)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Suppressions d’enseignements, d’options, de groupes, dans toutes les disciplines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193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92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195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Pour tout le monde"/>
          <p:cNvSpPr txBox="1"/>
          <p:nvPr/>
        </p:nvSpPr>
        <p:spPr>
          <a:xfrm>
            <a:off x="10881881" y="1379640"/>
            <a:ext cx="7639813" cy="110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6000">
                <a:latin typeface="+mn-lt"/>
                <a:ea typeface="+mn-ea"/>
                <a:cs typeface="+mn-cs"/>
                <a:sym typeface="Archivo Black"/>
              </a:defRPr>
            </a:lvl1pPr>
          </a:lstStyle>
          <a:p>
            <a:pPr/>
            <a:r>
              <a:t>Pour tout le monde</a:t>
            </a:r>
          </a:p>
        </p:txBody>
      </p:sp>
      <p:sp>
        <p:nvSpPr>
          <p:cNvPr id="197" name="Attaques sur le français et les mathématiques préfigurent les attaques sur nos métiers dans toutes les disciplines…"/>
          <p:cNvSpPr txBox="1"/>
          <p:nvPr/>
        </p:nvSpPr>
        <p:spPr>
          <a:xfrm>
            <a:off x="135255" y="4384089"/>
            <a:ext cx="24245317" cy="680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Attaques sur le français et les mathématiques préfigurent les attaques sur nos métiers dans toutes les disciplines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Pacte avait déjà montré que le métier peut s’improviser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Réforme des concours et de la formation initiale confirme la déqualification de nos métiers en cours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200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99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202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Recrutement et formation initiale"/>
          <p:cNvSpPr txBox="1"/>
          <p:nvPr/>
        </p:nvSpPr>
        <p:spPr>
          <a:xfrm>
            <a:off x="7892175" y="1379640"/>
            <a:ext cx="13619227" cy="110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6000">
                <a:latin typeface="+mn-lt"/>
                <a:ea typeface="+mn-ea"/>
                <a:cs typeface="+mn-cs"/>
                <a:sym typeface="Archivo Black"/>
              </a:defRPr>
            </a:lvl1pPr>
          </a:lstStyle>
          <a:p>
            <a:pPr/>
            <a:r>
              <a:t>Recrutement et formation initiale</a:t>
            </a:r>
          </a:p>
        </p:txBody>
      </p:sp>
      <p:sp>
        <p:nvSpPr>
          <p:cNvPr id="204" name="Concours avant l’obtention de la L3…"/>
          <p:cNvSpPr txBox="1"/>
          <p:nvPr/>
        </p:nvSpPr>
        <p:spPr>
          <a:xfrm>
            <a:off x="135255" y="3977689"/>
            <a:ext cx="23753065" cy="787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Concours avant l’obtention de la L3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Perte de la solide formation disciplinaire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Décrochage professeur·es de collège et de lycée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2286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Professeur·es deviennent des exécutant·es, assimilables à un métier de catégorie B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LOGO-SNESFSU-noir-22.png"/>
          <p:cNvGrpSpPr/>
          <p:nvPr/>
        </p:nvGrpSpPr>
        <p:grpSpPr>
          <a:xfrm>
            <a:off x="751408" y="572368"/>
            <a:ext cx="5784857" cy="2719445"/>
            <a:chOff x="0" y="0"/>
            <a:chExt cx="5784855" cy="2719444"/>
          </a:xfrm>
        </p:grpSpPr>
        <p:pic>
          <p:nvPicPr>
            <p:cNvPr id="207" name="LOGO-SNESFSU-noir-22.png" descr="LOGO-SNESFSU-noir-2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5530856" cy="2389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06" name="LOGO-SNESFSU-noir-22.png" descr="LOGO-SNESFSU-noir-22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784856" cy="2719445"/>
            </a:xfrm>
            <a:prstGeom prst="rect">
              <a:avLst/>
            </a:prstGeom>
            <a:effectLst/>
          </p:spPr>
        </p:pic>
      </p:grpSp>
      <p:pic>
        <p:nvPicPr>
          <p:cNvPr id="209" name="SNES-bandeau-couleurs.jpg" descr="SNES-bandeau-couleur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1" y="13090838"/>
            <a:ext cx="24384001" cy="623002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Le Choc des savoirs"/>
          <p:cNvSpPr txBox="1"/>
          <p:nvPr/>
        </p:nvSpPr>
        <p:spPr>
          <a:xfrm>
            <a:off x="10633470" y="1379640"/>
            <a:ext cx="8136637" cy="110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6000">
                <a:latin typeface="+mn-lt"/>
                <a:ea typeface="+mn-ea"/>
                <a:cs typeface="+mn-cs"/>
                <a:sym typeface="Archivo Black"/>
              </a:defRPr>
            </a:lvl1pPr>
          </a:lstStyle>
          <a:p>
            <a:pPr/>
            <a:r>
              <a:t>Le Choc des savoirs</a:t>
            </a:r>
          </a:p>
        </p:txBody>
      </p:sp>
      <p:sp>
        <p:nvSpPr>
          <p:cNvPr id="211" name="Pouvoirs du chef d’établissement sont renforcés en matière de pédagogie et d’organisation des enseignements (+ redoublement)…"/>
          <p:cNvSpPr txBox="1"/>
          <p:nvPr/>
        </p:nvSpPr>
        <p:spPr>
          <a:xfrm>
            <a:off x="726661" y="3873325"/>
            <a:ext cx="22930678" cy="863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Pouvoirs du chef d’établissement sont renforcés en matière de pédagogie et d’organisation des enseignements (+ redoublement)</a:t>
            </a:r>
          </a:p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 DNB barrage pour passage en 2</a:t>
            </a:r>
            <a:r>
              <a:rPr baseline="31266"/>
              <a:t>nde </a:t>
            </a:r>
            <a:r>
              <a:t>- Classe prépa lycée aux contours flous et aux enjeux non définis</a:t>
            </a:r>
          </a:p>
          <a:p>
            <a:pPr defTabSz="914400">
              <a:lnSpc>
                <a:spcPct val="100000"/>
              </a:lnSpc>
              <a:spcBef>
                <a:spcPts val="600"/>
              </a:spcBef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 marL="457200" indent="-228600" defTabSz="9144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ts val="6000"/>
              <a:buFont typeface="Helvetica"/>
              <a:buChar char="★"/>
              <a:defRPr sz="6000">
                <a:latin typeface="Montserrat"/>
                <a:ea typeface="Montserrat"/>
                <a:cs typeface="Montserrat"/>
                <a:sym typeface="Montserrat"/>
              </a:defRPr>
            </a:pPr>
            <a:r>
              <a:t>Objectif politique de réduire le taux de réussite de nos élèves !!!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Archivo Black"/>
        <a:ea typeface="Archivo Black"/>
        <a:cs typeface="Archivo Black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Archivo Black"/>
        <a:ea typeface="Archivo Black"/>
        <a:cs typeface="Archivo Black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