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96" r:id="rId6"/>
    <p:sldId id="260" r:id="rId7"/>
    <p:sldId id="268" r:id="rId8"/>
    <p:sldId id="267" r:id="rId9"/>
    <p:sldId id="261" r:id="rId10"/>
    <p:sldId id="266" r:id="rId11"/>
    <p:sldId id="262" r:id="rId12"/>
    <p:sldId id="295" r:id="rId13"/>
    <p:sldId id="29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6985E-809C-4130-B6AE-B43F651D3E03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BC8C3-3433-41BB-AB96-1081444F34F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23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08327-018B-4C3C-B9EE-242BAE9EBA94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86B8-D1CA-4040-AB1C-E8C534BB20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6768752" cy="64807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Agir en cas de problème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498767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23928" y="1725190"/>
            <a:ext cx="496855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Que peut-on consigner sur ce registre ?</a:t>
            </a:r>
            <a:br>
              <a:rPr lang="fr-FR" sz="2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b="1" dirty="0"/>
              <a:t>Des problèmes liés aux conditions de travail :</a:t>
            </a:r>
          </a:p>
          <a:p>
            <a:pPr>
              <a:buFontTx/>
              <a:buChar char="-"/>
            </a:pPr>
            <a:r>
              <a:rPr lang="fr-FR" dirty="0"/>
              <a:t> l’ambiance de travail : éclairage, espace de </a:t>
            </a:r>
          </a:p>
          <a:p>
            <a:r>
              <a:rPr lang="fr-FR" dirty="0"/>
              <a:t>  travail, port de charge, bruit, travail sur écran, </a:t>
            </a:r>
          </a:p>
          <a:p>
            <a:r>
              <a:rPr lang="fr-FR" dirty="0"/>
              <a:t>  cadre de vie, température, aération,</a:t>
            </a:r>
          </a:p>
          <a:p>
            <a:r>
              <a:rPr lang="fr-FR" dirty="0"/>
              <a:t>- les violences physiques ou verbales envers les </a:t>
            </a:r>
          </a:p>
          <a:p>
            <a:r>
              <a:rPr lang="fr-FR" dirty="0"/>
              <a:t>   personnels de l'établissement,</a:t>
            </a:r>
          </a:p>
          <a:p>
            <a:pPr>
              <a:buFontTx/>
              <a:buChar char="-"/>
            </a:pPr>
            <a:r>
              <a:rPr lang="fr-FR" dirty="0"/>
              <a:t> les durées et horaires de travail :</a:t>
            </a:r>
          </a:p>
          <a:p>
            <a:r>
              <a:rPr lang="fr-FR" sz="1600" dirty="0"/>
              <a:t>    * emploi du temps mal équilibré</a:t>
            </a:r>
          </a:p>
          <a:p>
            <a:r>
              <a:rPr lang="fr-FR" sz="1600" dirty="0"/>
              <a:t>    * accumulation de réunions,</a:t>
            </a:r>
          </a:p>
          <a:p>
            <a:r>
              <a:rPr lang="fr-FR" sz="1600" dirty="0"/>
              <a:t>    * temps insuffisant pour effectuer un trajet </a:t>
            </a:r>
          </a:p>
          <a:p>
            <a:r>
              <a:rPr lang="fr-FR" sz="1600" dirty="0"/>
              <a:t>       entre deux établissements,</a:t>
            </a:r>
          </a:p>
          <a:p>
            <a:pPr>
              <a:buFontTx/>
              <a:buChar char="-"/>
            </a:pPr>
            <a:r>
              <a:rPr lang="fr-FR" dirty="0"/>
              <a:t> l’incidence des nouvelles technologies :</a:t>
            </a:r>
          </a:p>
          <a:p>
            <a:r>
              <a:rPr lang="fr-FR" sz="1600" dirty="0"/>
              <a:t>    * stress au travail,</a:t>
            </a:r>
          </a:p>
          <a:p>
            <a:r>
              <a:rPr lang="fr-FR" sz="1600" dirty="0"/>
              <a:t>    * préservation de la vie des personnels en dehors de </a:t>
            </a:r>
          </a:p>
          <a:p>
            <a:r>
              <a:rPr lang="fr-FR" sz="1600" dirty="0"/>
              <a:t>       l'établissement,</a:t>
            </a:r>
          </a:p>
          <a:p>
            <a:pPr>
              <a:buFontTx/>
              <a:buChar char="-"/>
            </a:pPr>
            <a:r>
              <a:rPr lang="fr-FR" dirty="0"/>
              <a:t> les intrusions fréquentes de personnes non </a:t>
            </a:r>
          </a:p>
          <a:p>
            <a:r>
              <a:rPr lang="fr-FR" dirty="0"/>
              <a:t>  habilitées dans l'établissement, …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95936" y="2052131"/>
            <a:ext cx="48965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Et après ?</a:t>
            </a:r>
          </a:p>
          <a:p>
            <a:endParaRPr lang="fr-FR" sz="1200" b="1" dirty="0"/>
          </a:p>
          <a:p>
            <a:r>
              <a:rPr lang="fr-FR" sz="2000" b="1" dirty="0"/>
              <a:t>CHS si elle existe :</a:t>
            </a:r>
            <a:br>
              <a:rPr lang="fr-FR" sz="2000" dirty="0"/>
            </a:br>
            <a:r>
              <a:rPr lang="fr-FR" sz="2000" dirty="0"/>
              <a:t>- A chaque réunion, examiner les inscriptions </a:t>
            </a:r>
          </a:p>
          <a:p>
            <a:r>
              <a:rPr lang="fr-FR" sz="2000" dirty="0"/>
              <a:t>  consignées, </a:t>
            </a:r>
          </a:p>
          <a:p>
            <a:r>
              <a:rPr lang="fr-FR" sz="2000" dirty="0"/>
              <a:t>- En discuter,</a:t>
            </a:r>
          </a:p>
          <a:p>
            <a:pPr>
              <a:buFontTx/>
              <a:buChar char="-"/>
            </a:pPr>
            <a:r>
              <a:rPr lang="fr-FR" sz="2000" dirty="0"/>
              <a:t> Etre informé par l'administration des suites </a:t>
            </a:r>
          </a:p>
          <a:p>
            <a:r>
              <a:rPr lang="fr-FR" sz="2000" dirty="0"/>
              <a:t>  qui ont été réservées aux problèmes </a:t>
            </a:r>
          </a:p>
          <a:p>
            <a:r>
              <a:rPr lang="fr-FR" sz="2000" dirty="0"/>
              <a:t>  soulevés par ces inscriptions.</a:t>
            </a:r>
          </a:p>
          <a:p>
            <a:endParaRPr lang="fr-FR" sz="2000" dirty="0"/>
          </a:p>
          <a:p>
            <a:r>
              <a:rPr lang="fr-FR" sz="2000" b="1" dirty="0"/>
              <a:t> Et chef de service ou IEN pour le primaire :</a:t>
            </a:r>
          </a:p>
          <a:p>
            <a:r>
              <a:rPr lang="fr-FR" sz="2000" dirty="0"/>
              <a:t> Apposition de son visa pour chaque  </a:t>
            </a:r>
          </a:p>
          <a:p>
            <a:r>
              <a:rPr lang="fr-FR" sz="2000" dirty="0"/>
              <a:t>  inscription.</a:t>
            </a:r>
          </a:p>
          <a:p>
            <a:r>
              <a:rPr lang="fr-FR" sz="2000" dirty="0"/>
              <a:t>   (Observations possibles de sa part)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23928" y="3093928"/>
            <a:ext cx="489654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Qui peut le consulter ?</a:t>
            </a:r>
          </a:p>
          <a:p>
            <a:endParaRPr lang="fr-FR" sz="1200" b="1" dirty="0"/>
          </a:p>
          <a:p>
            <a:r>
              <a:rPr lang="fr-FR" sz="2000" b="1" dirty="0"/>
              <a:t>L’Inspecteur Santé, Sécurité du Travail (ISST)</a:t>
            </a:r>
            <a:br>
              <a:rPr lang="fr-FR" sz="2000" dirty="0"/>
            </a:br>
            <a:endParaRPr lang="fr-FR" sz="1200" dirty="0"/>
          </a:p>
          <a:p>
            <a:r>
              <a:rPr lang="fr-FR" sz="2000" b="1" dirty="0"/>
              <a:t>Les membres des CHSCT A et D</a:t>
            </a:r>
            <a:endParaRPr lang="fr-FR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38626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Fiches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écurité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536" y="2060848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Les fiches SST permettent aux différents CHSCT Académique ou Départementaux</a:t>
            </a:r>
          </a:p>
          <a:p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  de posséder des documents officiels</a:t>
            </a:r>
          </a:p>
          <a:p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      sur lesquels ils peuvent s’appuyer </a:t>
            </a:r>
          </a:p>
          <a:p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         pour porter des revendications collectives </a:t>
            </a:r>
          </a:p>
          <a:p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au niveau des conditions de travail, de la sécurité et de la santé des personnels.</a:t>
            </a:r>
            <a:endParaRPr lang="fr-FR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38626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6768752" cy="64807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Agir en cas de problème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827584" y="2298358"/>
            <a:ext cx="756084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SANTE - SECURITE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CONDITIONS DE TRAVAIL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Que faire en cas de ?</a:t>
            </a:r>
            <a:endParaRPr kumimoji="0" lang="fr-FR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 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6768752" cy="64807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Agir en cas de problème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3568" y="1393032"/>
            <a:ext cx="777686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</a:rPr>
              <a:t>Problème relatif </a:t>
            </a:r>
          </a:p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</a:rPr>
              <a:t>à l'</a:t>
            </a: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hygiène</a:t>
            </a:r>
            <a:r>
              <a:rPr lang="fr-FR" sz="4000" dirty="0">
                <a:solidFill>
                  <a:schemeClr val="accent1">
                    <a:lumMod val="75000"/>
                  </a:schemeClr>
                </a:solidFill>
              </a:rPr>
              <a:t>, à la </a:t>
            </a: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sécurité</a:t>
            </a:r>
            <a:r>
              <a:rPr lang="fr-FR" sz="4000" dirty="0">
                <a:solidFill>
                  <a:schemeClr val="accent1">
                    <a:lumMod val="75000"/>
                  </a:schemeClr>
                </a:solidFill>
              </a:rPr>
              <a:t> des locaux et aux conditions de travail</a:t>
            </a: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 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3789040"/>
            <a:ext cx="86409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 •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Renseigner le registre santé et sécurité au travail.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 • Saisir ou informer un des élus des CHS-CT FSU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Académique ou Départementaux (27 ou 76)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aseline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fr-FR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envoi d’une copie)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 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3960440" cy="507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292080" y="2776860"/>
            <a:ext cx="34929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FF0000"/>
                </a:solidFill>
                <a:cs typeface="Times New Roman" charset="0"/>
                <a:sym typeface="Times New Roman" charset="0"/>
              </a:rPr>
              <a:t>Obligatoire</a:t>
            </a:r>
            <a:r>
              <a:rPr lang="en-US" sz="36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FF0000"/>
                </a:solidFill>
                <a:cs typeface="Times New Roman" charset="0"/>
                <a:sym typeface="Times New Roman" charset="0"/>
              </a:rPr>
              <a:t>dans</a:t>
            </a:r>
            <a:r>
              <a:rPr lang="en-US" sz="36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charset="0"/>
                <a:sym typeface="Times New Roman" charset="0"/>
              </a:rPr>
              <a:t>tous</a:t>
            </a:r>
            <a:r>
              <a:rPr lang="en-US" sz="36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les </a:t>
            </a:r>
            <a:r>
              <a:rPr lang="en-US" sz="3600" b="1" dirty="0" err="1">
                <a:solidFill>
                  <a:srgbClr val="FF0000"/>
                </a:solidFill>
                <a:cs typeface="Times New Roman" charset="0"/>
                <a:sym typeface="Times New Roman" charset="0"/>
              </a:rPr>
              <a:t>établissements</a:t>
            </a:r>
            <a:r>
              <a:rPr lang="en-US" sz="36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cs typeface="Times New Roman" charset="0"/>
                <a:sym typeface="Times New Roman" charset="0"/>
              </a:rPr>
              <a:t>écoles</a:t>
            </a:r>
            <a:r>
              <a:rPr lang="en-US" sz="3600" b="1" dirty="0">
                <a:solidFill>
                  <a:srgbClr val="FF0000"/>
                </a:solidFill>
                <a:cs typeface="Times New Roman" charset="0"/>
                <a:sym typeface="Times New Roman" charset="0"/>
              </a:rPr>
              <a:t> &amp; services</a:t>
            </a:r>
            <a:endParaRPr lang="en-US" sz="3600" dirty="0">
              <a:solidFill>
                <a:srgbClr val="FF0000"/>
              </a:solidFill>
              <a:cs typeface="Times New Roman" charset="0"/>
              <a:sym typeface="Times New Roman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3960440" cy="507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148064" y="3140968"/>
            <a:ext cx="38519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70C0"/>
                </a:solidFill>
                <a:cs typeface="Times New Roman" charset="0"/>
                <a:sym typeface="Times New Roman" charset="0"/>
              </a:rPr>
              <a:t>Décret</a:t>
            </a:r>
            <a:r>
              <a:rPr lang="en-US" sz="4000" b="1" dirty="0">
                <a:solidFill>
                  <a:srgbClr val="0070C0"/>
                </a:solidFill>
                <a:cs typeface="Times New Roman" charset="0"/>
                <a:sym typeface="Times New Roman" charset="0"/>
              </a:rPr>
              <a:t> N°82-452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70C0"/>
                </a:solidFill>
                <a:cs typeface="Times New Roman" charset="0"/>
                <a:sym typeface="Times New Roman" charset="0"/>
              </a:rPr>
              <a:t>Article 3-1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70C0"/>
              </a:solidFill>
              <a:cs typeface="Times New Roman" charset="0"/>
              <a:sym typeface="Times New Roman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>
                <a:solidFill>
                  <a:srgbClr val="0070C0"/>
                </a:solidFill>
                <a:cs typeface="Times New Roman" charset="0"/>
                <a:sym typeface="Times New Roman" charset="0"/>
              </a:rPr>
              <a:t>Circulaire d'application du 8 août 2011 MFPF1122325C</a:t>
            </a:r>
          </a:p>
        </p:txBody>
      </p:sp>
    </p:spTree>
    <p:extLst>
      <p:ext uri="{BB962C8B-B14F-4D97-AF65-F5344CB8AC3E}">
        <p14:creationId xmlns:p14="http://schemas.microsoft.com/office/powerpoint/2010/main" val="7320600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995936" y="5057889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Qui le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remplit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cs typeface="Times New Roman" charset="0"/>
              <a:sym typeface="Times New Roman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A la disposition de </a:t>
            </a:r>
            <a:r>
              <a:rPr lang="en-US" sz="2000" dirty="0" err="1">
                <a:cs typeface="Times New Roman" charset="0"/>
                <a:sym typeface="Times New Roman" charset="0"/>
              </a:rPr>
              <a:t>tous</a:t>
            </a:r>
            <a:r>
              <a:rPr lang="en-US" sz="2000" dirty="0">
                <a:cs typeface="Times New Roman" charset="0"/>
                <a:sym typeface="Times New Roman" charset="0"/>
              </a:rPr>
              <a:t> les </a:t>
            </a:r>
            <a:r>
              <a:rPr lang="en-US" sz="2000" dirty="0" err="1">
                <a:cs typeface="Times New Roman" charset="0"/>
                <a:sym typeface="Times New Roman" charset="0"/>
              </a:rPr>
              <a:t>personnels</a:t>
            </a:r>
            <a:r>
              <a:rPr lang="en-US" sz="2000" dirty="0">
                <a:cs typeface="Times New Roman" charset="0"/>
                <a:sym typeface="Times New Roman" charset="0"/>
              </a:rPr>
              <a:t> et </a:t>
            </a:r>
            <a:r>
              <a:rPr lang="en-US" sz="2000" dirty="0" err="1">
                <a:cs typeface="Times New Roman" charset="0"/>
                <a:sym typeface="Times New Roman" charset="0"/>
              </a:rPr>
              <a:t>usagers</a:t>
            </a:r>
            <a:r>
              <a:rPr lang="en-US" sz="2000" dirty="0">
                <a:cs typeface="Times New Roman" charset="0"/>
                <a:sym typeface="Times New Roman" charset="0"/>
              </a:rPr>
              <a:t> à </a:t>
            </a:r>
            <a:r>
              <a:rPr lang="en-US" sz="2000" u="sng" dirty="0" err="1">
                <a:cs typeface="Times New Roman" charset="0"/>
                <a:sym typeface="Times New Roman" charset="0"/>
              </a:rPr>
              <a:t>titre</a:t>
            </a:r>
            <a:r>
              <a:rPr lang="en-US" sz="2000" u="sng" dirty="0">
                <a:cs typeface="Times New Roman" charset="0"/>
                <a:sym typeface="Times New Roman" charset="0"/>
              </a:rPr>
              <a:t> </a:t>
            </a:r>
            <a:r>
              <a:rPr lang="en-US" sz="2000" u="sng" dirty="0" err="1">
                <a:cs typeface="Times New Roman" charset="0"/>
                <a:sym typeface="Times New Roman" charset="0"/>
              </a:rPr>
              <a:t>individuel</a:t>
            </a:r>
            <a:r>
              <a:rPr lang="en-US" sz="2000" dirty="0">
                <a:cs typeface="Times New Roman" charset="0"/>
                <a:sym typeface="Times New Roman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5936" y="2170599"/>
            <a:ext cx="496855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Où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 se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trouve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t’il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cs typeface="Times New Roman" charset="0"/>
              <a:sym typeface="Times New Roman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cs typeface="Times New Roman" charset="0"/>
                <a:sym typeface="Times New Roman" charset="0"/>
              </a:rPr>
              <a:t> </a:t>
            </a:r>
            <a:r>
              <a:rPr lang="en-US" sz="2000" dirty="0" err="1">
                <a:cs typeface="Times New Roman" charset="0"/>
                <a:sym typeface="Times New Roman" charset="0"/>
              </a:rPr>
              <a:t>Localisation</a:t>
            </a:r>
            <a:r>
              <a:rPr lang="en-US" sz="2000" dirty="0">
                <a:cs typeface="Times New Roman" charset="0"/>
                <a:sym typeface="Times New Roman" charset="0"/>
              </a:rPr>
              <a:t> </a:t>
            </a:r>
            <a:r>
              <a:rPr lang="en-US" sz="2000" dirty="0" err="1">
                <a:cs typeface="Times New Roman" charset="0"/>
                <a:sym typeface="Times New Roman" charset="0"/>
              </a:rPr>
              <a:t>portée</a:t>
            </a:r>
            <a:r>
              <a:rPr lang="en-US" sz="2000" dirty="0">
                <a:cs typeface="Times New Roman" charset="0"/>
                <a:sym typeface="Times New Roman" charset="0"/>
              </a:rPr>
              <a:t> à la </a:t>
            </a:r>
            <a:r>
              <a:rPr lang="en-US" sz="2000" dirty="0" err="1">
                <a:cs typeface="Times New Roman" charset="0"/>
                <a:sym typeface="Times New Roman" charset="0"/>
              </a:rPr>
              <a:t>connaissance</a:t>
            </a:r>
            <a:r>
              <a:rPr lang="en-US" sz="2000" dirty="0">
                <a:cs typeface="Times New Roman" charset="0"/>
                <a:sym typeface="Times New Roman" charset="0"/>
              </a:rPr>
              <a:t> des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  </a:t>
            </a:r>
            <a:r>
              <a:rPr lang="en-US" sz="2000" dirty="0" err="1">
                <a:cs typeface="Times New Roman" charset="0"/>
                <a:sym typeface="Times New Roman" charset="0"/>
              </a:rPr>
              <a:t>personnels</a:t>
            </a:r>
            <a:r>
              <a:rPr lang="en-US" sz="2000" dirty="0">
                <a:cs typeface="Times New Roman" charset="0"/>
                <a:sym typeface="Times New Roman" charset="0"/>
              </a:rPr>
              <a:t>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- </a:t>
            </a:r>
            <a:r>
              <a:rPr lang="en-US" sz="2000" dirty="0" err="1">
                <a:cs typeface="Times New Roman" charset="0"/>
                <a:sym typeface="Times New Roman" charset="0"/>
              </a:rPr>
              <a:t>Facilement</a:t>
            </a:r>
            <a:r>
              <a:rPr lang="en-US" sz="2000" dirty="0">
                <a:cs typeface="Times New Roman" charset="0"/>
                <a:sym typeface="Times New Roman" charset="0"/>
              </a:rPr>
              <a:t> accessible.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- </a:t>
            </a:r>
            <a:r>
              <a:rPr lang="en-US" sz="2000" dirty="0" err="1">
                <a:cs typeface="Times New Roman" charset="0"/>
                <a:sym typeface="Times New Roman" charset="0"/>
              </a:rPr>
              <a:t>Exemples</a:t>
            </a:r>
            <a:r>
              <a:rPr lang="en-US" sz="2000" dirty="0">
                <a:cs typeface="Times New Roman" charset="0"/>
                <a:sym typeface="Times New Roman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   * A la loge,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cs typeface="Times New Roman" charset="0"/>
                <a:sym typeface="Times New Roman" charset="0"/>
              </a:rPr>
              <a:t>   * Salle des </a:t>
            </a:r>
            <a:r>
              <a:rPr lang="en-US" sz="2000" dirty="0" err="1">
                <a:cs typeface="Times New Roman" charset="0"/>
                <a:sym typeface="Times New Roman" charset="0"/>
              </a:rPr>
              <a:t>maitres</a:t>
            </a:r>
            <a:r>
              <a:rPr lang="en-US" sz="2000" dirty="0">
                <a:cs typeface="Times New Roman" charset="0"/>
                <a:sym typeface="Times New Roman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23928" y="2603227"/>
            <a:ext cx="496855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Que consigner sur ce registre ?</a:t>
            </a:r>
            <a:endParaRPr lang="fr-F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1200" dirty="0"/>
          </a:p>
          <a:p>
            <a:r>
              <a:rPr lang="fr-FR" sz="2000" dirty="0"/>
              <a:t>Un fait, un incident ou accident</a:t>
            </a:r>
          </a:p>
          <a:p>
            <a:endParaRPr lang="fr-FR" sz="1200" dirty="0"/>
          </a:p>
          <a:p>
            <a:r>
              <a:rPr lang="fr-FR" sz="2000" dirty="0"/>
              <a:t>En détaillant les circonstances de leur survenance,</a:t>
            </a:r>
          </a:p>
          <a:p>
            <a:endParaRPr lang="fr-FR" sz="1200" dirty="0"/>
          </a:p>
          <a:p>
            <a:r>
              <a:rPr lang="fr-FR" sz="2000" dirty="0"/>
              <a:t>En précisant les facteurs matériels et humains ayant concouru à leur réalisation.</a:t>
            </a:r>
          </a:p>
          <a:p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23928" y="2451660"/>
            <a:ext cx="48965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Que peut-on consigner sur ce registre ?</a:t>
            </a:r>
            <a:br>
              <a:rPr lang="fr-FR" sz="2000" dirty="0"/>
            </a:br>
            <a:endParaRPr lang="fr-FR" sz="2000" dirty="0"/>
          </a:p>
          <a:p>
            <a:r>
              <a:rPr lang="fr-FR" sz="2000" b="1" dirty="0"/>
              <a:t>Des problèmes liés à l’hygiène :</a:t>
            </a:r>
          </a:p>
          <a:p>
            <a:pPr>
              <a:buFontTx/>
              <a:buChar char="-"/>
            </a:pPr>
            <a:r>
              <a:rPr lang="fr-FR" dirty="0"/>
              <a:t> l’hygiène des locaux (nettoyage général, état </a:t>
            </a:r>
          </a:p>
          <a:p>
            <a:r>
              <a:rPr lang="fr-FR" dirty="0"/>
              <a:t>  des sanitaires…),</a:t>
            </a:r>
          </a:p>
          <a:p>
            <a:pPr>
              <a:buFontTx/>
              <a:buChar char="-"/>
            </a:pPr>
            <a:r>
              <a:rPr lang="fr-FR" dirty="0"/>
              <a:t> la manipulation d’agents chimiques et/ou </a:t>
            </a:r>
          </a:p>
          <a:p>
            <a:r>
              <a:rPr lang="fr-FR" dirty="0"/>
              <a:t>  bactériologiques,</a:t>
            </a:r>
          </a:p>
          <a:p>
            <a:pPr>
              <a:buFontTx/>
              <a:buChar char="-"/>
            </a:pPr>
            <a:r>
              <a:rPr lang="fr-FR" dirty="0"/>
              <a:t> le nettoyage des tenues de travail,</a:t>
            </a:r>
          </a:p>
          <a:p>
            <a:pPr>
              <a:buFontTx/>
              <a:buChar char="-"/>
            </a:pPr>
            <a:r>
              <a:rPr lang="fr-FR" dirty="0"/>
              <a:t> la ventilation des locaux,</a:t>
            </a:r>
          </a:p>
          <a:p>
            <a:pPr>
              <a:buFontTx/>
              <a:buChar char="-"/>
            </a:pPr>
            <a:r>
              <a:rPr lang="fr-FR" dirty="0"/>
              <a:t> les odeurs et moisissures, …</a:t>
            </a:r>
          </a:p>
          <a:p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16632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Le </a:t>
            </a:r>
            <a:r>
              <a:rPr lang="en-US" sz="4000" b="1" dirty="0" err="1">
                <a:cs typeface="Times New Roman" charset="0"/>
                <a:sym typeface="Times New Roman" charset="0"/>
              </a:rPr>
              <a:t>registre</a:t>
            </a:r>
            <a:r>
              <a:rPr lang="en-US" sz="4000" b="1" dirty="0">
                <a:cs typeface="Times New Roman" charset="0"/>
                <a:sym typeface="Times New Roman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cs typeface="Times New Roman" charset="0"/>
                <a:sym typeface="Times New Roman" charset="0"/>
              </a:rPr>
              <a:t>de </a:t>
            </a:r>
            <a:r>
              <a:rPr lang="en-US" sz="4000" b="1" dirty="0">
                <a:solidFill>
                  <a:srgbClr val="FF0000"/>
                </a:solidFill>
                <a:cs typeface="Times New Roman" charset="0"/>
                <a:sym typeface="Times New Roman Bold" charset="0"/>
              </a:rPr>
              <a:t>S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anté et de </a:t>
            </a:r>
            <a:r>
              <a:rPr lang="en-US" sz="4000" b="1" dirty="0" err="1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S</a:t>
            </a:r>
            <a:r>
              <a:rPr lang="en-US" sz="4000" b="1" dirty="0" err="1">
                <a:ea typeface="Times New Roman Bold" charset="0"/>
                <a:cs typeface="Times New Roman Bold" charset="0"/>
                <a:sym typeface="Times New Roman Bold" charset="0"/>
              </a:rPr>
              <a:t>écurité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 au </a:t>
            </a:r>
            <a:r>
              <a:rPr lang="en-US" sz="4000" b="1" dirty="0">
                <a:solidFill>
                  <a:srgbClr val="FF0000"/>
                </a:solidFill>
                <a:ea typeface="Times New Roman Bold" charset="0"/>
                <a:cs typeface="Times New Roman Bold" charset="0"/>
                <a:sym typeface="Times New Roman Bold" charset="0"/>
              </a:rPr>
              <a:t>T</a:t>
            </a:r>
            <a:r>
              <a:rPr lang="en-US" sz="4000" b="1" dirty="0">
                <a:ea typeface="Times New Roman Bold" charset="0"/>
                <a:cs typeface="Times New Roman Bold" charset="0"/>
                <a:sym typeface="Times New Roman Bold" charset="0"/>
              </a:rPr>
              <a:t>ravail</a:t>
            </a:r>
            <a:endParaRPr lang="en-US" sz="4000" b="1" dirty="0">
              <a:cs typeface="Times New Roman" charset="0"/>
              <a:sym typeface="Times New Roman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384267" cy="501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23928" y="2501602"/>
            <a:ext cx="489654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cs typeface="Times New Roman" charset="0"/>
                <a:sym typeface="Times New Roman" charset="0"/>
              </a:rPr>
              <a:t>Que peut-on consigner sur ce registre ?</a:t>
            </a:r>
            <a:br>
              <a:rPr lang="fr-FR" sz="2000" dirty="0"/>
            </a:br>
            <a:endParaRPr lang="fr-FR" sz="2000" dirty="0"/>
          </a:p>
          <a:p>
            <a:r>
              <a:rPr lang="fr-FR" sz="2000" b="1" dirty="0"/>
              <a:t>Des problèmes liés à la sécurité :</a:t>
            </a:r>
          </a:p>
          <a:p>
            <a:pPr>
              <a:buFontTx/>
              <a:buChar char="-"/>
            </a:pPr>
            <a:r>
              <a:rPr lang="fr-FR" dirty="0"/>
              <a:t> la non présence des E.P.I.</a:t>
            </a:r>
          </a:p>
          <a:p>
            <a:pPr>
              <a:buFontTx/>
              <a:buChar char="-"/>
            </a:pPr>
            <a:r>
              <a:rPr lang="fr-FR" dirty="0"/>
              <a:t> la sécurité des installations électriques et de  </a:t>
            </a:r>
          </a:p>
          <a:p>
            <a:r>
              <a:rPr lang="fr-FR" dirty="0"/>
              <a:t>  gaz (vétusté, disjonctions fréquentes,  absence </a:t>
            </a:r>
          </a:p>
          <a:p>
            <a:r>
              <a:rPr lang="fr-FR" dirty="0"/>
              <a:t>  de prise de terre...),</a:t>
            </a:r>
          </a:p>
          <a:p>
            <a:pPr>
              <a:buFontTx/>
              <a:buChar char="-"/>
            </a:pPr>
            <a:r>
              <a:rPr lang="fr-FR" dirty="0"/>
              <a:t> l’aspect immobilier : difficultés d’accès, de </a:t>
            </a:r>
          </a:p>
          <a:p>
            <a:r>
              <a:rPr lang="fr-FR" dirty="0"/>
              <a:t>  circulation, l’état général des bâtiments,</a:t>
            </a:r>
          </a:p>
          <a:p>
            <a:pPr>
              <a:buFontTx/>
              <a:buChar char="-"/>
            </a:pPr>
            <a:r>
              <a:rPr lang="fr-FR" dirty="0"/>
              <a:t> l’environnement extérieur : pollution, bruits, </a:t>
            </a:r>
          </a:p>
          <a:p>
            <a:r>
              <a:rPr lang="fr-FR" dirty="0"/>
              <a:t>  signalisation, éclairage, …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5619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356</Words>
  <Application>Microsoft Office PowerPoint</Application>
  <PresentationFormat>Affichage à l'écran 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Thème Office</vt:lpstr>
      <vt:lpstr>Agir en cas de problème</vt:lpstr>
      <vt:lpstr>Agir en cas de problème</vt:lpstr>
      <vt:lpstr>Agir en cas de problème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Agir en cas de problème</dc:title>
  <dc:creator>Francois</dc:creator>
  <cp:lastModifiedBy>Francois</cp:lastModifiedBy>
  <cp:revision>121</cp:revision>
  <dcterms:created xsi:type="dcterms:W3CDTF">2014-03-31T07:30:44Z</dcterms:created>
  <dcterms:modified xsi:type="dcterms:W3CDTF">2020-05-04T13:45:16Z</dcterms:modified>
</cp:coreProperties>
</file>